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7" r:id="rId2"/>
    <p:sldId id="258" r:id="rId3"/>
    <p:sldId id="259" r:id="rId4"/>
    <p:sldId id="260" r:id="rId5"/>
    <p:sldId id="261"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7" d="100"/>
          <a:sy n="87" d="100"/>
        </p:scale>
        <p:origin x="-1352"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eg>
</file>

<file path=ppt/media/image10.png>
</file>

<file path=ppt/media/image11.png>
</file>

<file path=ppt/media/image12.png>
</file>

<file path=ppt/media/image13.jpeg>
</file>

<file path=ppt/media/image14.jpeg>
</file>

<file path=ppt/media/image15.png>
</file>

<file path=ppt/media/image16.png>
</file>

<file path=ppt/media/image17.jpeg>
</file>

<file path=ppt/media/image18.jpeg>
</file>

<file path=ppt/media/image19.jpeg>
</file>

<file path=ppt/media/image2.jpeg>
</file>

<file path=ppt/media/image20.jpeg>
</file>

<file path=ppt/media/image21.jpeg>
</file>

<file path=ppt/media/image22.jpg>
</file>

<file path=ppt/media/image23.jpeg>
</file>

<file path=ppt/media/image24.jpeg>
</file>

<file path=ppt/media/image25.png>
</file>

<file path=ppt/media/image26.png>
</file>

<file path=ppt/media/image27.png>
</file>

<file path=ppt/media/image28.png>
</file>

<file path=ppt/media/image3.jpeg>
</file>

<file path=ppt/media/image4.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8B48142-F144-AA44-B338-AFAC4A5B813F}" type="datetimeFigureOut">
              <a:rPr lang="en-US" smtClean="0"/>
              <a:t>7/24/17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30D143-D49C-034E-A3E4-BCD9850E0BAE}" type="slidenum">
              <a:rPr lang="en-US" smtClean="0"/>
              <a:t>‹#›</a:t>
            </a:fld>
            <a:endParaRPr lang="en-US"/>
          </a:p>
        </p:txBody>
      </p:sp>
    </p:spTree>
    <p:extLst>
      <p:ext uri="{BB962C8B-B14F-4D97-AF65-F5344CB8AC3E}">
        <p14:creationId xmlns:p14="http://schemas.microsoft.com/office/powerpoint/2010/main" val="80678507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665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Verdana" charset="0"/>
                <a:ea typeface="ＭＳ Ｐゴシック" charset="0"/>
                <a:cs typeface="ＭＳ Ｐゴシック" charset="0"/>
              </a:rPr>
              <a:t>ATGAATGC</a:t>
            </a:r>
          </a:p>
        </p:txBody>
      </p:sp>
      <p:sp>
        <p:nvSpPr>
          <p:cNvPr id="665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CDB04EA-0AF0-4A40-8A32-79784CDE3796}" type="slidenum">
              <a:rPr lang="en-US" sz="1200">
                <a:latin typeface="Verdana" charset="0"/>
              </a:rPr>
              <a:pPr eaLnBrk="1" hangingPunct="1"/>
              <a:t>3</a:t>
            </a:fld>
            <a:endParaRPr lang="en-US" sz="1200">
              <a:latin typeface="Verdana"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6356A2A-DB6F-8E4F-81F0-C4E58A2A7D0F}" type="slidenum">
              <a:rPr lang="en-US" sz="1200">
                <a:latin typeface="Verdana" charset="0"/>
              </a:rPr>
              <a:pPr eaLnBrk="1" hangingPunct="1"/>
              <a:t>15</a:t>
            </a:fld>
            <a:endParaRPr lang="en-US" sz="1200">
              <a:latin typeface="Verdana" charset="0"/>
            </a:endParaRPr>
          </a:p>
        </p:txBody>
      </p:sp>
      <p:sp>
        <p:nvSpPr>
          <p:cNvPr id="33794" name="Rectangle 1"/>
          <p:cNvSpPr>
            <a:spLocks noGrp="1" noRot="1" noChangeAspect="1" noChangeArrowheads="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3795" name="Rectangle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numCol="1" anchor="t" anchorCtr="0" compatLnSpc="1">
            <a:prstTxWarp prst="textNoShape">
              <a:avLst/>
            </a:prstTxWarp>
          </a:bodyPr>
          <a:lstStyle/>
          <a:p>
            <a:pPr eaLnBrk="1" hangingPunct="1">
              <a:lnSpc>
                <a:spcPct val="95000"/>
              </a:lnSpc>
              <a:spcBef>
                <a:spcPct val="0"/>
              </a:spcBef>
            </a:pPr>
            <a:r>
              <a:rPr lang="en-US" sz="1600" b="1">
                <a:solidFill>
                  <a:srgbClr val="000000"/>
                </a:solidFill>
                <a:latin typeface="Verdana" charset="0"/>
                <a:ea typeface="ヒラギノ角ゴ Pro W3" charset="0"/>
                <a:cs typeface="ヒラギノ角ゴ Pro W3" charset="0"/>
              </a:rPr>
              <a:t>Image: </a:t>
            </a:r>
            <a:r>
              <a:rPr lang="en-US" sz="1600">
                <a:solidFill>
                  <a:srgbClr val="000000"/>
                </a:solidFill>
                <a:latin typeface="Verdana" charset="0"/>
                <a:ea typeface="ヒラギノ角ゴ Pro W3" charset="0"/>
                <a:cs typeface="ヒラギノ角ゴ Pro W3" charset="0"/>
              </a:rPr>
              <a:t>Graph is available at http://www.genome.gov/sequencingcosts/</a:t>
            </a:r>
          </a:p>
          <a:p>
            <a:pPr eaLnBrk="1" hangingPunct="1">
              <a:lnSpc>
                <a:spcPct val="95000"/>
              </a:lnSpc>
              <a:spcBef>
                <a:spcPct val="0"/>
              </a:spcBef>
            </a:pPr>
            <a:endParaRPr lang="en-US" sz="1600">
              <a:solidFill>
                <a:srgbClr val="000000"/>
              </a:solidFill>
              <a:latin typeface="Verdana" charset="0"/>
              <a:ea typeface="ヒラギノ角ゴ Pro W3" charset="0"/>
              <a:cs typeface="ヒラギノ角ゴ Pro W3" charset="0"/>
            </a:endParaRPr>
          </a:p>
          <a:p>
            <a:pPr eaLnBrk="1" hangingPunct="1">
              <a:lnSpc>
                <a:spcPct val="95000"/>
              </a:lnSpc>
              <a:spcBef>
                <a:spcPct val="0"/>
              </a:spcBef>
            </a:pPr>
            <a:r>
              <a:rPr lang="en-US" b="1">
                <a:latin typeface="Verdana" charset="0"/>
                <a:ea typeface="ＭＳ Ｐゴシック" charset="0"/>
                <a:cs typeface="ＭＳ Ｐゴシック" charset="0"/>
              </a:rPr>
              <a:t>Slide notes: </a:t>
            </a:r>
            <a:r>
              <a:rPr lang="en-US">
                <a:latin typeface="Verdana" charset="0"/>
                <a:ea typeface="ＭＳ Ｐゴシック" charset="0"/>
                <a:cs typeface="ＭＳ Ｐゴシック" charset="0"/>
              </a:rPr>
              <a:t>In 2016, companies continue to compete to reduce the cost of sequencing a human genome. In the coming years, perhaps reading human genomes might be as routine as blood tests and might be carried out in your doctor’s office. The graph in the slide is regularly updated by the National Human Genome Research Institute and is available at http://www.genome.gov/sequencingcosts/. </a:t>
            </a:r>
            <a:endParaRPr lang="en-US">
              <a:latin typeface="Verdana" charset="0"/>
              <a:ea typeface="ヒラギノ角ゴ Pro W3" charset="0"/>
              <a:cs typeface="ヒラギノ角ゴ Pro W3"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58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b="1">
                <a:latin typeface="Verdana" charset="0"/>
                <a:ea typeface="ＭＳ Ｐゴシック" charset="0"/>
                <a:cs typeface="ＭＳ Ｐゴシック" charset="0"/>
              </a:rPr>
              <a:t>Image: </a:t>
            </a:r>
            <a:r>
              <a:rPr lang="en-US">
                <a:latin typeface="Verdana" charset="0"/>
                <a:ea typeface="ＭＳ Ｐゴシック" charset="0"/>
                <a:cs typeface="ＭＳ Ｐゴシック" charset="0"/>
              </a:rPr>
              <a:t>(left) Adapted from Madeleine Price Ball (https://commons.wikimedia.org/wiki/File:Silhouette_of_Woman_with_Short_Hair_and_Jeans.svg, accessed Feb 16, 2016). </a:t>
            </a:r>
          </a:p>
          <a:p>
            <a:r>
              <a:rPr lang="en-US">
                <a:latin typeface="Verdana" charset="0"/>
                <a:ea typeface="ＭＳ Ｐゴシック" charset="0"/>
                <a:cs typeface="ＭＳ Ｐゴシック" charset="0"/>
              </a:rPr>
              <a:t>(right) Personal Genetics Education Project (Dana Waring)</a:t>
            </a:r>
            <a:endParaRPr lang="en-US" b="1">
              <a:latin typeface="Verdana" charset="0"/>
              <a:ea typeface="ＭＳ Ｐゴシック" charset="0"/>
              <a:cs typeface="ＭＳ Ｐゴシック" charset="0"/>
            </a:endParaRPr>
          </a:p>
          <a:p>
            <a:endParaRPr lang="en-US">
              <a:latin typeface="Verdana" charset="0"/>
              <a:ea typeface="ＭＳ Ｐゴシック" charset="0"/>
              <a:cs typeface="ＭＳ Ｐゴシック" charset="0"/>
            </a:endParaRPr>
          </a:p>
          <a:p>
            <a:r>
              <a:rPr lang="en-US" b="1">
                <a:latin typeface="Verdana" charset="0"/>
                <a:ea typeface="ＭＳ Ｐゴシック" charset="0"/>
                <a:cs typeface="ＭＳ Ｐゴシック" charset="0"/>
              </a:rPr>
              <a:t>Slide notes:</a:t>
            </a:r>
            <a:endParaRPr lang="en-US">
              <a:latin typeface="Verdana" charset="0"/>
              <a:ea typeface="ＭＳ Ｐゴシック" charset="0"/>
              <a:cs typeface="ＭＳ Ｐゴシック" charset="0"/>
            </a:endParaRPr>
          </a:p>
        </p:txBody>
      </p:sp>
      <p:sp>
        <p:nvSpPr>
          <p:cNvPr id="358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70D67E-8936-5D48-95F0-C57893B1CDF9}" type="slidenum">
              <a:rPr lang="en-US" sz="1200">
                <a:latin typeface="Verdana" charset="0"/>
              </a:rPr>
              <a:pPr eaLnBrk="1" hangingPunct="1"/>
              <a:t>16</a:t>
            </a:fld>
            <a:endParaRPr lang="en-US" sz="1200">
              <a:latin typeface="Verdana"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b="1">
                <a:latin typeface="Verdana" charset="0"/>
                <a:ea typeface="ＭＳ Ｐゴシック" charset="0"/>
                <a:cs typeface="ＭＳ Ｐゴシック" charset="0"/>
              </a:rPr>
              <a:t>Image: </a:t>
            </a:r>
            <a:r>
              <a:rPr lang="en-US">
                <a:latin typeface="Verdana" charset="0"/>
                <a:ea typeface="ＭＳ Ｐゴシック" charset="0"/>
                <a:cs typeface="ＭＳ Ｐゴシック" charset="0"/>
              </a:rPr>
              <a:t>Personal Genetics Education Project (Patricia Hautea)</a:t>
            </a:r>
          </a:p>
          <a:p>
            <a:endParaRPr lang="en-US">
              <a:latin typeface="Verdana" charset="0"/>
              <a:ea typeface="ＭＳ Ｐゴシック" charset="0"/>
              <a:cs typeface="ＭＳ Ｐゴシック" charset="0"/>
            </a:endParaRPr>
          </a:p>
          <a:p>
            <a:r>
              <a:rPr lang="en-US" b="1">
                <a:latin typeface="Verdana" charset="0"/>
                <a:ea typeface="ＭＳ Ｐゴシック" charset="0"/>
                <a:cs typeface="ＭＳ Ｐゴシック" charset="0"/>
              </a:rPr>
              <a:t>Slide notes: </a:t>
            </a:r>
            <a:r>
              <a:rPr lang="en-US">
                <a:latin typeface="Verdana" charset="0"/>
                <a:ea typeface="ＭＳ Ｐゴシック" charset="0"/>
                <a:cs typeface="ＭＳ Ｐゴシック" charset="0"/>
              </a:rPr>
              <a:t>In addition to information about disease risk, genetic testing can reveal information about interesting but not particularly consequential traits, such as whether or not one has a genetic predisposition that causes people to sneeze when going into the sun, known as photic sneeze reflex. People can learn about the genetic basis of traits such as having dimples, whether their index or ring finger is longer, and a variety of other traits that are unrelated to medical conditions. </a:t>
            </a:r>
          </a:p>
        </p:txBody>
      </p:sp>
      <p:sp>
        <p:nvSpPr>
          <p:cNvPr id="378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88954C8-7F87-804C-B2D5-7905F3FF07B6}" type="slidenum">
              <a:rPr lang="en-US" sz="1200">
                <a:latin typeface="Verdana" charset="0"/>
              </a:rPr>
              <a:pPr eaLnBrk="1" hangingPunct="1"/>
              <a:t>17</a:t>
            </a:fld>
            <a:endParaRPr lang="en-US" sz="1200">
              <a:latin typeface="Verdana"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99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b="1">
                <a:latin typeface="Verdana" charset="0"/>
                <a:ea typeface="ＭＳ Ｐゴシック" charset="0"/>
                <a:cs typeface="ＭＳ Ｐゴシック" charset="0"/>
              </a:rPr>
              <a:t>Image</a:t>
            </a:r>
            <a:r>
              <a:rPr lang="en-US">
                <a:latin typeface="Verdana" charset="0"/>
                <a:ea typeface="ＭＳ Ｐゴシック" charset="0"/>
                <a:cs typeface="ＭＳ Ｐゴシック" charset="0"/>
              </a:rPr>
              <a:t>: Personal Genetics Education Project (Patricia Hautea)</a:t>
            </a:r>
          </a:p>
          <a:p>
            <a:endParaRPr lang="en-US">
              <a:latin typeface="Verdana" charset="0"/>
              <a:ea typeface="ＭＳ Ｐゴシック" charset="0"/>
              <a:cs typeface="ＭＳ Ｐゴシック" charset="0"/>
            </a:endParaRPr>
          </a:p>
          <a:p>
            <a:r>
              <a:rPr lang="en-US" b="1">
                <a:latin typeface="Verdana" charset="0"/>
                <a:ea typeface="ＭＳ Ｐゴシック" charset="0"/>
                <a:cs typeface="ＭＳ Ｐゴシック" charset="0"/>
              </a:rPr>
              <a:t>Slide Notes</a:t>
            </a:r>
            <a:r>
              <a:rPr lang="en-US">
                <a:latin typeface="Verdana" charset="0"/>
                <a:ea typeface="ＭＳ Ｐゴシック" charset="0"/>
                <a:cs typeface="ＭＳ Ｐゴシック" charset="0"/>
              </a:rPr>
              <a:t>: The market for direct-to-consumer (DTC) genetic testing has undergone significant change over the last several years. In 2016, the Food and Drug Administration requires that a doctor request a genetic test for a patient. With a doctor’s permission, a patient can order a kit, spit into a tube and send it back to the company for analysis. The doctor and patient both receive the results, and ideally will discuss any questions the patient has, and /or the doctor can refer the patient to a specialist for further consultation. </a:t>
            </a:r>
          </a:p>
          <a:p>
            <a:endParaRPr lang="en-US">
              <a:latin typeface="Verdana" charset="0"/>
              <a:ea typeface="ＭＳ Ｐゴシック" charset="0"/>
              <a:cs typeface="ＭＳ Ｐゴシック" charset="0"/>
            </a:endParaRPr>
          </a:p>
          <a:p>
            <a:r>
              <a:rPr lang="en-US">
                <a:latin typeface="Verdana" charset="0"/>
                <a:ea typeface="ＭＳ Ｐゴシック" charset="0"/>
                <a:cs typeface="ＭＳ Ｐゴシック" charset="0"/>
              </a:rPr>
              <a:t>In the past, customers could buy kits online without a doctor’s permission. People could obtain results about their genetic predisposition for serious diseases, their carrier status for mutations that, if inherited from both parents, can cause serious childhood diseases in their children, as well as interesting but not particularly consequential information about their traits. In 2013, the United States Food and Drug Administration (FDA) intervened, and, in response, 23andMe stopped providing most health information to new customers. At the time of this writing, the FDA has given approval to 23andMe to offer carrier status and information about ancestry and non-medical traits to customers. </a:t>
            </a:r>
          </a:p>
          <a:p>
            <a:endParaRPr lang="en-US">
              <a:latin typeface="Verdana" charset="0"/>
              <a:ea typeface="ＭＳ Ｐゴシック" charset="0"/>
              <a:cs typeface="ＭＳ Ｐゴシック" charset="0"/>
            </a:endParaRPr>
          </a:p>
          <a:p>
            <a:r>
              <a:rPr lang="en-US">
                <a:latin typeface="Verdana" charset="0"/>
                <a:ea typeface="ＭＳ Ｐゴシック" charset="0"/>
                <a:cs typeface="ＭＳ Ｐゴシック" charset="0"/>
              </a:rPr>
              <a:t>There has been much debate over DTC genetic testing, and pgEd has an entire lesson on this topic. One question is whether a genetic testing kit should be considered a medical device. As a medical device, it would be subject to the extensive rules and regulations that oversee safety and quality. In 2016, there are still a number of questions on the path forward for DTC testing.</a:t>
            </a:r>
          </a:p>
          <a:p>
            <a:endParaRPr lang="en-US">
              <a:latin typeface="Verdana" charset="0"/>
              <a:ea typeface="ＭＳ Ｐゴシック" charset="0"/>
              <a:cs typeface="ＭＳ Ｐゴシック" charset="0"/>
            </a:endParaRPr>
          </a:p>
        </p:txBody>
      </p:sp>
      <p:sp>
        <p:nvSpPr>
          <p:cNvPr id="399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B789BD3-5EBD-8E46-95C2-847B8202B441}" type="slidenum">
              <a:rPr lang="en-US" sz="1200">
                <a:latin typeface="Verdana" charset="0"/>
              </a:rPr>
              <a:pPr eaLnBrk="1" hangingPunct="1"/>
              <a:t>18</a:t>
            </a:fld>
            <a:endParaRPr lang="en-US" sz="1200">
              <a:latin typeface="Verdana"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43965A1-B7E1-454D-8797-50485B0615FD}" type="slidenum">
              <a:rPr lang="en-US" sz="1200">
                <a:latin typeface="Verdana" charset="0"/>
              </a:rPr>
              <a:pPr eaLnBrk="1" hangingPunct="1"/>
              <a:t>19</a:t>
            </a:fld>
            <a:endParaRPr lang="en-US" sz="1200">
              <a:latin typeface="Verdana" charset="0"/>
            </a:endParaRPr>
          </a:p>
        </p:txBody>
      </p:sp>
      <p:sp>
        <p:nvSpPr>
          <p:cNvPr id="41986" name="Rectangle 1"/>
          <p:cNvSpPr>
            <a:spLocks noGrp="1" noRot="1" noChangeAspect="1" noChangeArrowheads="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41987" name="Rectangle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numCol="1" anchor="t" anchorCtr="0" compatLnSpc="1">
            <a:prstTxWarp prst="textNoShape">
              <a:avLst/>
            </a:prstTxWarp>
          </a:bodyPr>
          <a:lstStyle/>
          <a:p>
            <a:r>
              <a:rPr lang="en-US" b="1">
                <a:latin typeface="Verdana" charset="0"/>
                <a:ea typeface="ＭＳ Ｐゴシック" charset="0"/>
                <a:cs typeface="ＭＳ Ｐゴシック" charset="0"/>
              </a:rPr>
              <a:t>Slide notes: </a:t>
            </a:r>
            <a:r>
              <a:rPr lang="en-US">
                <a:latin typeface="Verdana" charset="0"/>
                <a:ea typeface="ＭＳ Ｐゴシック" charset="0"/>
                <a:cs typeface="ＭＳ Ｐゴシック" charset="0"/>
              </a:rPr>
              <a:t>The potential benefits of personal genetics in medicine are tremendous. Nevertheless, there are scientific, societal and individual challenges as well. Here, we provide information for teachers that can be condensed for students.</a:t>
            </a:r>
          </a:p>
          <a:p>
            <a:endParaRPr lang="en-US">
              <a:latin typeface="Verdana" charset="0"/>
              <a:ea typeface="ＭＳ Ｐゴシック" charset="0"/>
              <a:cs typeface="ＭＳ Ｐゴシック" charset="0"/>
            </a:endParaRPr>
          </a:p>
          <a:p>
            <a:r>
              <a:rPr lang="en-US">
                <a:latin typeface="Verdana" charset="0"/>
                <a:ea typeface="ＭＳ Ｐゴシック" charset="0"/>
                <a:cs typeface="ＭＳ Ｐゴシック" charset="0"/>
              </a:rPr>
              <a:t>1. Clinical utility: Scientists are still learning how to interpret genomes; research is progressing quickly, but much remains to be discovered. There is no simple explanation as to how genes and environment interact to contribute to complex characteristics. Sometimes, there is a strong link between a single gene and a person’s risk for disease; however, this is not always the case. For example, scientists have uncovered over 150 genetic loci that impact a person’s susceptibility for type 2 diabetes and obesity, and it is likely that more remain to be identified. One challenge is to integrate this information in combination with a person’s environmental factors into a meaningful assessment of a person’s risk. One of the concerns about DTC testing is how companies calculate a person’s risk for various diseases. Furthermore, a person’s risk estimates are subject to change over time as new discoveries are made. Individuals who choose to learn about their genetic make-up should therefore be aware of the challenges in making disease risk predictions and have the interpretation of their genome reassessed periodically. </a:t>
            </a:r>
          </a:p>
          <a:p>
            <a:endParaRPr lang="en-US">
              <a:latin typeface="Verdana" charset="0"/>
              <a:ea typeface="ＭＳ Ｐゴシック" charset="0"/>
              <a:cs typeface="ＭＳ Ｐゴシック" charset="0"/>
            </a:endParaRPr>
          </a:p>
          <a:p>
            <a:r>
              <a:rPr lang="en-US">
                <a:latin typeface="Verdana" charset="0"/>
                <a:ea typeface="ＭＳ Ｐゴシック" charset="0"/>
                <a:cs typeface="ＭＳ Ｐゴシック" charset="0"/>
              </a:rPr>
              <a:t>A second question is whether learning about a person’s medical condition or risk for disease is accompanied by a clear medical action for treatment or prevention. Already, there are a few remarkable stories, such as that of the Beery twins for whom genome sequencing has brought both a diagnosis and an effective treatment. For others, genome sequencing has brought a diagnosis without a cure or has not pointed to a diagnosis at all. Improving the clinical utility of personal genetics will require continued efforts in basic and clinical research and medicine.</a:t>
            </a:r>
          </a:p>
          <a:p>
            <a:endParaRPr lang="en-US">
              <a:latin typeface="Verdana" charset="0"/>
              <a:ea typeface="ＭＳ Ｐゴシック" charset="0"/>
              <a:cs typeface="ＭＳ Ｐゴシック" charset="0"/>
            </a:endParaRPr>
          </a:p>
          <a:p>
            <a:r>
              <a:rPr lang="en-US">
                <a:latin typeface="Verdana" charset="0"/>
                <a:ea typeface="ＭＳ Ｐゴシック" charset="0"/>
                <a:cs typeface="ＭＳ Ｐゴシック" charset="0"/>
              </a:rPr>
              <a:t>2. Personal impact: Would you want to know if you are at increased genetic risk for a disease such as cancer, for which there may be a number of steps one can take for prevention or early detection? What about Alzheimer’s disease, which currently has no effective treatment or cure? For some individuals, knowledge is power; information about their disease risks might affect how they choose to live and plan for their future. Others would prefer not to know; one reason might be that it would be impossible to go back and “</a:t>
            </a:r>
            <a:r>
              <a:rPr lang="en-US" altLang="ja-JP">
                <a:latin typeface="Verdana" charset="0"/>
                <a:ea typeface="ＭＳ Ｐゴシック" charset="0"/>
                <a:cs typeface="ＭＳ Ｐゴシック" charset="0"/>
              </a:rPr>
              <a:t>unknow</a:t>
            </a:r>
            <a:r>
              <a:rPr lang="en-US">
                <a:latin typeface="Verdana" charset="0"/>
                <a:ea typeface="ＭＳ Ｐゴシック" charset="0"/>
                <a:cs typeface="ＭＳ Ｐゴシック" charset="0"/>
              </a:rPr>
              <a:t>”</a:t>
            </a:r>
            <a:r>
              <a:rPr lang="en-US" altLang="ja-JP">
                <a:latin typeface="Verdana" charset="0"/>
                <a:ea typeface="ＭＳ Ｐゴシック" charset="0"/>
                <a:cs typeface="ＭＳ Ｐゴシック" charset="0"/>
              </a:rPr>
              <a:t> this information. </a:t>
            </a:r>
          </a:p>
          <a:p>
            <a:endParaRPr lang="en-US">
              <a:latin typeface="Verdana" charset="0"/>
              <a:ea typeface="ＭＳ Ｐゴシック" charset="0"/>
              <a:cs typeface="ＭＳ Ｐゴシック" charset="0"/>
            </a:endParaRPr>
          </a:p>
          <a:p>
            <a:r>
              <a:rPr lang="en-US">
                <a:latin typeface="Verdana" charset="0"/>
                <a:ea typeface="ＭＳ Ｐゴシック" charset="0"/>
                <a:cs typeface="ＭＳ Ｐゴシック" charset="0"/>
              </a:rPr>
              <a:t>Family impact: Since biological relatives share portions of their DNA, information that people learn about their own genetic make-up may have implications for their family members. For example, imagine a woman whose mother’s family has a history of breast cancer. If she learns that she carries a BRCA1 mutation that puts her at increased risk, there is a good chance that her mother is at increased risk as well. Should she ask her mother’s permission before getting tested? Should she ask her husband’s opinion, because knowing whether she carries the BRCA1 mutation has implications for their long-term planning and for their children?</a:t>
            </a:r>
          </a:p>
          <a:p>
            <a:endParaRPr lang="en-US">
              <a:latin typeface="Verdana" charset="0"/>
              <a:ea typeface="ＭＳ Ｐゴシック" charset="0"/>
              <a:cs typeface="ＭＳ Ｐゴシック" charset="0"/>
            </a:endParaRPr>
          </a:p>
          <a:p>
            <a:r>
              <a:rPr lang="en-US">
                <a:latin typeface="Verdana" charset="0"/>
                <a:ea typeface="ＭＳ Ｐゴシック" charset="0"/>
                <a:cs typeface="ＭＳ Ｐゴシック" charset="0"/>
              </a:rPr>
              <a:t>3. Equality of access: How can we ensure that everyone who wants it can access his or her genetic information? There is general agreement that everyone, regardless of socioeconomic status, should know about the potential benefits of genome sequencing as well as the concerns, but it will take time to implement a comprehensive educational program. Can we ensure equal access? Will insurance companies pay for genome sequencing? Will people enroll in research studies? Will prices continue to fall? Ensuring the accessibility of genome sequencing to all who are interested is a growing issue if we as a society hope to see personal genetics play an increasingly important role in healthcare. </a:t>
            </a:r>
          </a:p>
          <a:p>
            <a:endParaRPr lang="en-US">
              <a:latin typeface="Verdana" charset="0"/>
              <a:ea typeface="ＭＳ Ｐゴシック" charset="0"/>
              <a:cs typeface="ＭＳ Ｐゴシック" charset="0"/>
            </a:endParaRPr>
          </a:p>
          <a:p>
            <a:r>
              <a:rPr lang="en-US">
                <a:latin typeface="Verdana" charset="0"/>
                <a:ea typeface="ＭＳ Ｐゴシック" charset="0"/>
                <a:cs typeface="ＭＳ Ｐゴシック" charset="0"/>
              </a:rPr>
              <a:t>4. The influence of factors beyond genetics: Our physical, mental and behavioral states are the result of complex interactions between many genes in combination with our environment and our lifestyle. For example, a person may have a higher genetic risk for developing obesity or diabetes, but be raised in a family where healthy food choices and exercise counterbalance their genetic predisposition. Similarly, a person may have a higher genetic risk for addiction, but never try alcohol or cigarettes and avoid any likelihood of addiction. Genetic complexity is a key concept in personal genetics, and one that is explored in greater depth in several of pgEd’s lessons.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 name="Notes Placeholder 2"/>
          <p:cNvSpPr>
            <a:spLocks noGrp="1"/>
          </p:cNvSpPr>
          <p:nvPr>
            <p:ph type="body" idx="1"/>
          </p:nvPr>
        </p:nvSpPr>
        <p:spPr/>
        <p:txBody>
          <a:bodyPr/>
          <a:lstStyle/>
          <a:p>
            <a:pPr>
              <a:defRPr/>
            </a:pPr>
            <a:r>
              <a:rPr lang="en-US" dirty="0" smtClean="0">
                <a:latin typeface="+mn-lt"/>
                <a:ea typeface="+mn-ea"/>
                <a:cs typeface="+mn-cs"/>
              </a:rPr>
              <a:t>There is consensus that a human DNA sample should be obtained only with the willing consent of a donor, who understands the purpose for which it is being collected. Thus, this experiment should be explained ahead of time and students given the option to refrain from participating. (Some teachers may wish to have parents sign a consent form, such as those filled out for a field trip.) There is also consensus that a DNA sample be used only for the express purpose for which it is collected. Thus, student DNA samples should be thrown away after completing the experiment. </a:t>
            </a:r>
            <a:endParaRPr lang="en-US" dirty="0" smtClean="0"/>
          </a:p>
          <a:p>
            <a:pPr>
              <a:defRPr/>
            </a:pPr>
            <a:r>
              <a:rPr lang="en-US" dirty="0" smtClean="0">
                <a:latin typeface="+mn-lt"/>
                <a:ea typeface="+mn-ea"/>
                <a:cs typeface="+mn-cs"/>
              </a:rPr>
              <a:t>The </a:t>
            </a:r>
            <a:r>
              <a:rPr lang="en-US" i="1" dirty="0" smtClean="0">
                <a:latin typeface="+mn-lt"/>
                <a:ea typeface="+mn-ea"/>
                <a:cs typeface="+mn-cs"/>
              </a:rPr>
              <a:t>TAS2R38 </a:t>
            </a:r>
            <a:r>
              <a:rPr lang="en-US" dirty="0" smtClean="0">
                <a:latin typeface="+mn-lt"/>
                <a:ea typeface="+mn-ea"/>
                <a:cs typeface="+mn-cs"/>
              </a:rPr>
              <a:t>polymorphism was specifically selected to demonstrate the relationship between genotype and PTC-tasting phenotype, because it has no known relationship to disease states or sex determination. </a:t>
            </a:r>
            <a:endParaRPr lang="en-US" dirty="0" smtClean="0"/>
          </a:p>
          <a:p>
            <a:pPr>
              <a:defRPr/>
            </a:pPr>
            <a:r>
              <a:rPr lang="en-US" i="1" dirty="0" smtClean="0">
                <a:latin typeface="+mn-lt"/>
                <a:ea typeface="+mn-ea"/>
                <a:cs typeface="+mn-cs"/>
              </a:rPr>
              <a:t>TAS2R38 </a:t>
            </a:r>
            <a:r>
              <a:rPr lang="en-US" dirty="0" smtClean="0">
                <a:latin typeface="+mn-lt"/>
                <a:ea typeface="+mn-ea"/>
                <a:cs typeface="+mn-cs"/>
              </a:rPr>
              <a:t>alleles are inherited in a </a:t>
            </a:r>
            <a:r>
              <a:rPr lang="en-US" dirty="0" err="1" smtClean="0">
                <a:latin typeface="+mn-lt"/>
                <a:ea typeface="+mn-ea"/>
                <a:cs typeface="+mn-cs"/>
              </a:rPr>
              <a:t>Mendelian</a:t>
            </a:r>
            <a:r>
              <a:rPr lang="en-US" dirty="0" smtClean="0">
                <a:latin typeface="+mn-lt"/>
                <a:ea typeface="+mn-ea"/>
                <a:cs typeface="+mn-cs"/>
              </a:rPr>
              <a:t> fashion and can give indications about family relationships. </a:t>
            </a:r>
            <a:endParaRPr lang="en-US" dirty="0" smtClean="0"/>
          </a:p>
          <a:p>
            <a:pPr>
              <a:defRPr/>
            </a:pPr>
            <a:endParaRPr lang="en-US" dirty="0"/>
          </a:p>
        </p:txBody>
      </p:sp>
      <p:sp>
        <p:nvSpPr>
          <p:cNvPr id="675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2EF1D5A-C665-774E-A381-A163DA37757A}" type="slidenum">
              <a:rPr lang="en-US" sz="1200">
                <a:latin typeface="Verdana" charset="0"/>
              </a:rPr>
              <a:pPr eaLnBrk="1" hangingPunct="1"/>
              <a:t>22</a:t>
            </a:fld>
            <a:endParaRPr lang="en-US" sz="1200">
              <a:latin typeface="Verdana"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b="1">
                <a:latin typeface="Verdana" charset="0"/>
                <a:ea typeface="ＭＳ Ｐゴシック" charset="0"/>
                <a:cs typeface="ＭＳ Ｐゴシック" charset="0"/>
              </a:rPr>
              <a:t>Slide notes: </a:t>
            </a:r>
            <a:r>
              <a:rPr lang="en-US">
                <a:latin typeface="Verdana" charset="0"/>
                <a:ea typeface="ＭＳ Ｐゴシック" charset="0"/>
                <a:cs typeface="ＭＳ Ｐゴシック" charset="0"/>
              </a:rPr>
              <a:t>The questions for this “Do Now” activity are a good way to start discussions. Allow students a few minutes to respond and discuss. </a:t>
            </a:r>
          </a:p>
        </p:txBody>
      </p:sp>
      <p:sp>
        <p:nvSpPr>
          <p:cNvPr id="174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4281BA5-708D-8748-A228-DE6818C3C0B7}" type="slidenum">
              <a:rPr lang="en-US" sz="1200">
                <a:latin typeface="Verdana" charset="0"/>
              </a:rPr>
              <a:pPr eaLnBrk="1" hangingPunct="1"/>
              <a:t>6</a:t>
            </a:fld>
            <a:endParaRPr lang="en-US" sz="1200">
              <a:latin typeface="Verdana"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b="1">
                <a:latin typeface="Verdana" charset="0"/>
                <a:ea typeface="ＭＳ Ｐゴシック" charset="0"/>
                <a:cs typeface="ＭＳ Ｐゴシック" charset="0"/>
              </a:rPr>
              <a:t>Slide notes: </a:t>
            </a:r>
            <a:r>
              <a:rPr lang="en-US">
                <a:latin typeface="Verdana" charset="0"/>
                <a:ea typeface="ＭＳ Ｐゴシック" charset="0"/>
                <a:cs typeface="ＭＳ Ｐゴシック" charset="0"/>
              </a:rPr>
              <a:t>New DNA sequencing technologies are quickly making it faster and less expensive to learn about one’s DNA. The cost of finding out your entire DNA sequence is anticipated to decrease so quickly that, within ten years, your physician might request your genome be sequenced as part of routine blood-work, possibly covered by health insurance. Some genetic tests are directly available to consumers and are referred to as direct-to-consumer (DTC) testing. Typically, companies sell kits via the internet that provide a tube for saliva and instruct customers to spit into the tube and then mail the tube back to the company. The company then isolates DNA from the saliva and analyzes the DNA, often looking at a small fraction of the genome rather than the entire genome. Customers receive a report that provides an interpretation of the DNA analysis; this often includes genetic predictions about their traits such as their genetic predisposition for various diseases. </a:t>
            </a:r>
          </a:p>
          <a:p>
            <a:pPr eaLnBrk="1" hangingPunct="1">
              <a:spcBef>
                <a:spcPct val="0"/>
              </a:spcBef>
            </a:pPr>
            <a:endParaRPr lang="en-US">
              <a:latin typeface="Verdana" charset="0"/>
              <a:ea typeface="ＭＳ Ｐゴシック" charset="0"/>
              <a:cs typeface="ＭＳ Ｐゴシック" charset="0"/>
            </a:endParaRPr>
          </a:p>
          <a:p>
            <a:pPr eaLnBrk="1" hangingPunct="1">
              <a:spcBef>
                <a:spcPct val="0"/>
              </a:spcBef>
            </a:pPr>
            <a:r>
              <a:rPr lang="en-US">
                <a:latin typeface="Verdana" charset="0"/>
                <a:ea typeface="ＭＳ Ｐゴシック" charset="0"/>
                <a:cs typeface="ＭＳ Ｐゴシック" charset="0"/>
              </a:rPr>
              <a:t>Your DNA can reveal important information about your traits. It is important to remember that your physical, mental and behavioral states are the result of complex interactions between multiple genes in combination with your environment and lifestyle. Learning about your DNA is highly personal and also raises many questions about how we as a society are going to handle the accessibility of genetic information. For example, if you learn about your risk for Alzheimer‘s disease, this may raise concerns for your mother, who might not want to know anything about her risk for Alzheimer’s disease. Might easy access to genetic predispositions affect dating relationships? Should insurance companies be able to know information about your DNA? These are a few of the issues that this lesson will explore.  </a:t>
            </a:r>
          </a:p>
        </p:txBody>
      </p:sp>
      <p:sp>
        <p:nvSpPr>
          <p:cNvPr id="1945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DC80B8C-FDDD-BC46-A572-8826901EC361}" type="slidenum">
              <a:rPr lang="en-US" sz="1200">
                <a:latin typeface="Verdana" charset="0"/>
              </a:rPr>
              <a:pPr eaLnBrk="1" hangingPunct="1"/>
              <a:t>7</a:t>
            </a:fld>
            <a:endParaRPr lang="en-US" sz="1200">
              <a:latin typeface="Verdana"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E8A0A94-CD9F-BE46-A835-7D4194B8ABF3}" type="slidenum">
              <a:rPr lang="en-US" sz="1200">
                <a:latin typeface="Verdana" charset="0"/>
              </a:rPr>
              <a:pPr eaLnBrk="1" hangingPunct="1"/>
              <a:t>8</a:t>
            </a:fld>
            <a:endParaRPr lang="en-US" sz="1200">
              <a:latin typeface="Verdana" charset="0"/>
            </a:endParaRPr>
          </a:p>
        </p:txBody>
      </p:sp>
      <p:sp>
        <p:nvSpPr>
          <p:cNvPr id="21506" name="Rectangle 2"/>
          <p:cNvSpPr>
            <a:spLocks noGrp="1" noRot="1" noChangeAspect="1" noChangeArrowheads="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1507"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r>
              <a:rPr lang="en-US" b="1">
                <a:latin typeface="Verdana" charset="0"/>
                <a:ea typeface="ＭＳ Ｐゴシック" charset="0"/>
                <a:cs typeface="ＭＳ Ｐゴシック" charset="0"/>
              </a:rPr>
              <a:t>Image: </a:t>
            </a:r>
            <a:r>
              <a:rPr lang="en-US">
                <a:latin typeface="Verdana" charset="0"/>
                <a:ea typeface="ＭＳ Ｐゴシック" charset="0"/>
                <a:cs typeface="ＭＳ Ｐゴシック" charset="0"/>
              </a:rPr>
              <a:t>“</a:t>
            </a:r>
            <a:r>
              <a:rPr lang="en-US" altLang="ja-JP">
                <a:latin typeface="Verdana" charset="0"/>
                <a:ea typeface="ＭＳ Ｐゴシック" charset="0"/>
                <a:cs typeface="ＭＳ Ｐゴシック" charset="0"/>
              </a:rPr>
              <a:t>Kidzania – Doctor</a:t>
            </a:r>
            <a:r>
              <a:rPr lang="en-US">
                <a:latin typeface="Verdana" charset="0"/>
                <a:ea typeface="ＭＳ Ｐゴシック" charset="0"/>
                <a:cs typeface="ＭＳ Ｐゴシック" charset="0"/>
              </a:rPr>
              <a:t>”</a:t>
            </a:r>
            <a:r>
              <a:rPr lang="en-US" altLang="ja-JP">
                <a:latin typeface="Verdana" charset="0"/>
                <a:ea typeface="ＭＳ Ｐゴシック" charset="0"/>
                <a:cs typeface="ＭＳ Ｐゴシック" charset="0"/>
              </a:rPr>
              <a:t> by James Hart (https://www.flickr.com/photos/jameshart/3216713992/, accessed Jan 25, 2016). Available under a Creative Commons Attribution-NonCommercial-NoDerivs 2.0 Generic License (https://creativecommons.org/licenses/by-nc-nd/2.0/).</a:t>
            </a:r>
          </a:p>
          <a:p>
            <a:pPr eaLnBrk="1" hangingPunct="1">
              <a:spcBef>
                <a:spcPct val="0"/>
              </a:spcBef>
            </a:pPr>
            <a:endParaRPr lang="en-US">
              <a:latin typeface="Verdana" charset="0"/>
              <a:ea typeface="ＭＳ Ｐゴシック" charset="0"/>
              <a:cs typeface="ＭＳ Ｐゴシック" charset="0"/>
            </a:endParaRPr>
          </a:p>
          <a:p>
            <a:pPr eaLnBrk="1" hangingPunct="1">
              <a:spcBef>
                <a:spcPct val="0"/>
              </a:spcBef>
            </a:pPr>
            <a:r>
              <a:rPr lang="en-US" b="1">
                <a:latin typeface="Verdana" charset="0"/>
                <a:ea typeface="ＭＳ Ｐゴシック" charset="0"/>
                <a:cs typeface="ＭＳ Ｐゴシック" charset="0"/>
              </a:rPr>
              <a:t>Slide notes: </a:t>
            </a:r>
            <a:r>
              <a:rPr lang="en-US">
                <a:latin typeface="Verdana" charset="0"/>
                <a:ea typeface="ＭＳ Ｐゴシック" charset="0"/>
                <a:cs typeface="ＭＳ Ｐゴシック" charset="0"/>
              </a:rPr>
              <a:t>The generation that is now in middle and high school likely will be impacted more by the increase in genetic information than any previous generation. Doctors and scientists think of the “$1,000 genome” as an important milestone because at this cost (or less), personal genome sequencing will be comparable in cost to other routine medical tests, such as an MRI, and may become a common tool to help diagnose disease and indicate treatment options. In 2015, many companies believe they are within striking distance of being able to sequence a human genome for roughly $1,000 (US).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13D3766-C233-6448-A8F6-76781EDBC1B4}" type="slidenum">
              <a:rPr lang="en-US" sz="1200">
                <a:latin typeface="Verdana" charset="0"/>
              </a:rPr>
              <a:pPr eaLnBrk="1" hangingPunct="1"/>
              <a:t>9</a:t>
            </a:fld>
            <a:endParaRPr lang="en-US" sz="1200">
              <a:latin typeface="Verdana" charset="0"/>
            </a:endParaRPr>
          </a:p>
        </p:txBody>
      </p:sp>
      <p:sp>
        <p:nvSpPr>
          <p:cNvPr id="23554"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3555"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b="1">
                <a:latin typeface="Verdana" charset="0"/>
                <a:ea typeface="ＭＳ Ｐゴシック" charset="0"/>
                <a:cs typeface="Verdana" charset="0"/>
              </a:rPr>
              <a:t>Image: </a:t>
            </a:r>
            <a:r>
              <a:rPr lang="en-US">
                <a:latin typeface="Verdana" charset="0"/>
                <a:ea typeface="ＭＳ Ｐゴシック" charset="0"/>
                <a:cs typeface="Verdana" charset="0"/>
              </a:rPr>
              <a:t>Retty Beery, The Beerys Dystonia Support Site Web Site (http://dystonia.thebeerys.com/, a</a:t>
            </a:r>
            <a:r>
              <a:rPr lang="en-US" altLang="ja-JP">
                <a:latin typeface="Verdana" charset="0"/>
                <a:ea typeface="ＭＳ Ｐゴシック" charset="0"/>
                <a:cs typeface="ＭＳ Ｐゴシック" charset="0"/>
              </a:rPr>
              <a:t>ccessed Jan 25, 2016)</a:t>
            </a:r>
            <a:endParaRPr lang="en-US">
              <a:latin typeface="Verdana" charset="0"/>
              <a:ea typeface="ＭＳ Ｐゴシック" charset="0"/>
              <a:cs typeface="Verdana" charset="0"/>
            </a:endParaRPr>
          </a:p>
          <a:p>
            <a:pPr eaLnBrk="1" hangingPunct="1"/>
            <a:endParaRPr lang="en-US">
              <a:latin typeface="Verdana" charset="0"/>
              <a:ea typeface="ＭＳ Ｐゴシック" charset="0"/>
              <a:cs typeface="Verdana" charset="0"/>
            </a:endParaRPr>
          </a:p>
          <a:p>
            <a:pPr eaLnBrk="1" hangingPunct="1"/>
            <a:r>
              <a:rPr lang="en-US" b="1">
                <a:latin typeface="Verdana" charset="0"/>
                <a:ea typeface="ＭＳ Ｐゴシック" charset="0"/>
                <a:cs typeface="ＭＳ Ｐゴシック" charset="0"/>
              </a:rPr>
              <a:t>Slide notes: </a:t>
            </a:r>
            <a:r>
              <a:rPr lang="en-US">
                <a:latin typeface="Verdana" charset="0"/>
                <a:ea typeface="ＭＳ Ｐゴシック" charset="0"/>
                <a:cs typeface="ＭＳ Ｐゴシック" charset="0"/>
              </a:rPr>
              <a:t>Genome sequencing has already had real-world impact on patients, including twins Alexis and Noah Beery. The twins exhibited a number of developmental delays and were diagnosed with cerebral palsy at the age of two. However, their mother, Retta, never felt that this diagnosis was correct, particularly since their symptoms worsened over the course of the day. Through their mother’s research and advocacy, the twins were diagnosed with a genetic disorder called dopa-responsive dystonia and began taking a medication that seemed to successfully treat the condition. However, some symptoms persisted and escalated, particularly for Alexis, including serious breathing problems. The Beery family had the twins' genomes sequenced, leading to the identification of a mutation in the SPR gene which, when disrupted, causes deficiencies in two neurotransmitters, called dopamine and serotonin. Upon treatment to restore dopamine and seratonin, the twins’ symptoms quickly improved, permitting them to resume full, active lives.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560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b="1">
                <a:latin typeface="Verdana" charset="0"/>
                <a:ea typeface="ＭＳ Ｐゴシック" charset="0"/>
                <a:cs typeface="ＭＳ Ｐゴシック" charset="0"/>
              </a:rPr>
              <a:t>Image: </a:t>
            </a:r>
            <a:r>
              <a:rPr lang="en-US">
                <a:latin typeface="Verdana" charset="0"/>
                <a:ea typeface="ＭＳ Ｐゴシック" charset="0"/>
                <a:cs typeface="ＭＳ Ｐゴシック" charset="0"/>
              </a:rPr>
              <a:t>“Angelina Jolie” by Gage Skidmore (https://www.flickr.com/photos/gageskidmore/4860509634/, accessed Jan 25, 2016). Available under a Creative Commons Attribution-ShareAlike 2.0 Generic license (https://creativecommons.org/licenses/by-sa/2.0/). </a:t>
            </a:r>
          </a:p>
          <a:p>
            <a:endParaRPr lang="en-US">
              <a:latin typeface="Verdana" charset="0"/>
              <a:ea typeface="ＭＳ Ｐゴシック" charset="0"/>
              <a:cs typeface="ＭＳ Ｐゴシック" charset="0"/>
            </a:endParaRPr>
          </a:p>
          <a:p>
            <a:r>
              <a:rPr lang="en-US" b="1">
                <a:latin typeface="Verdana" charset="0"/>
                <a:ea typeface="ＭＳ Ｐゴシック" charset="0"/>
                <a:cs typeface="ＭＳ Ｐゴシック" charset="0"/>
              </a:rPr>
              <a:t>Slide notes: </a:t>
            </a:r>
            <a:r>
              <a:rPr lang="en-US">
                <a:latin typeface="Verdana" charset="0"/>
                <a:ea typeface="ＭＳ Ｐゴシック" charset="0"/>
                <a:cs typeface="ＭＳ Ｐゴシック" charset="0"/>
              </a:rPr>
              <a:t>In May 2013, actress Angelina Jolie revealed that she had undergone a double mastectomy because she carries a mutation in the BRCA1 gene that greatly increased her risk of breast and ovarian cancer. According to Jolie’s op-ed “My Medical Choice” in the </a:t>
            </a:r>
            <a:r>
              <a:rPr lang="en-US" i="1">
                <a:latin typeface="Verdana" charset="0"/>
                <a:ea typeface="ＭＳ Ｐゴシック" charset="0"/>
                <a:cs typeface="ＭＳ Ｐゴシック" charset="0"/>
              </a:rPr>
              <a:t>New York Times</a:t>
            </a:r>
            <a:r>
              <a:rPr lang="en-US">
                <a:latin typeface="Verdana" charset="0"/>
                <a:ea typeface="ＭＳ Ｐゴシック" charset="0"/>
                <a:cs typeface="ＭＳ Ｐゴシック" charset="0"/>
              </a:rPr>
              <a:t>, her “chances of developing breast cancer have dropped from 87 percent to under 5 percent.” This is a great way to engage students with a real-life example of a well-known person making a major medical decision based on genetic information. </a:t>
            </a:r>
          </a:p>
        </p:txBody>
      </p:sp>
      <p:sp>
        <p:nvSpPr>
          <p:cNvPr id="2560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301769C-C43C-0640-A0B0-72E75437B1F4}" type="slidenum">
              <a:rPr lang="en-US" sz="1200">
                <a:latin typeface="Verdana" charset="0"/>
              </a:rPr>
              <a:pPr eaLnBrk="1" hangingPunct="1"/>
              <a:t>10</a:t>
            </a:fld>
            <a:endParaRPr lang="en-US" sz="1200">
              <a:latin typeface="Verdana"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765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b="1">
                <a:latin typeface="Verdana" charset="0"/>
                <a:ea typeface="ＭＳ Ｐゴシック" charset="0"/>
                <a:cs typeface="Verdana" charset="0"/>
              </a:rPr>
              <a:t>Image: </a:t>
            </a:r>
            <a:r>
              <a:rPr lang="en-US">
                <a:latin typeface="Verdana" charset="0"/>
                <a:ea typeface="ＭＳ Ｐゴシック" charset="0"/>
                <a:cs typeface="Verdana" charset="0"/>
              </a:rPr>
              <a:t>Personal Genetics Education Project (Patricia Hautea)</a:t>
            </a:r>
          </a:p>
          <a:p>
            <a:pPr>
              <a:spcBef>
                <a:spcPct val="0"/>
              </a:spcBef>
            </a:pPr>
            <a:endParaRPr lang="en-US">
              <a:latin typeface="Verdana" charset="0"/>
              <a:ea typeface="ＭＳ Ｐゴシック" charset="0"/>
              <a:cs typeface="ＭＳ Ｐゴシック" charset="0"/>
            </a:endParaRPr>
          </a:p>
          <a:p>
            <a:pPr>
              <a:spcBef>
                <a:spcPct val="0"/>
              </a:spcBef>
            </a:pPr>
            <a:r>
              <a:rPr lang="en-US" b="1">
                <a:latin typeface="Verdana" charset="0"/>
                <a:ea typeface="ＭＳ Ｐゴシック" charset="0"/>
                <a:cs typeface="ＭＳ Ｐゴシック" charset="0"/>
              </a:rPr>
              <a:t>Slide notes: </a:t>
            </a:r>
            <a:r>
              <a:rPr lang="en-US">
                <a:latin typeface="Verdana" charset="0"/>
                <a:ea typeface="ＭＳ Ｐゴシック" charset="0"/>
                <a:cs typeface="ＭＳ Ｐゴシック" charset="0"/>
              </a:rPr>
              <a:t>It is now possible to analyze DNA from a fetus through a test performed on a blood sample from the pregnant mother. This is known as non-invasive prenatal testing (NIPT). Every individual begins from the fusion of an egg with a sperm, which results in an embryo that eventually develops into a fetus. Except for the very earliest stages of embryonic development, the embryo and the fetus is connected to the mother by an organ called the placenta. The placenta facilitates nutrient uptake and waste disposal. Sometimes placental cells break open, releasing fragmented fetal DNA into the blood. This “cell-free” fetal DNA can then enter the mother's bloodstream. There, it mixes with cell-free DNA that has been released from cells in the mother's body. Cell-free fetal DNA makes up a small fraction of the cell-free DNA found in the mother's bloodstream. Since the mother's blood circulates throughout her body, a blood sample taken from the mother's arm will contain cell-free fetal DNA. Extracting cell-free DNA from the mother's blood will give a mix of maternal and fetal DNA. Physicians and researchers have now found a way to analyze this cell-free DNA to reveal information about the developing fetus. While sorting maternal from fetal DNA can still be challenging, the technology has developed to a point where it is being used for NIPT. </a:t>
            </a:r>
          </a:p>
        </p:txBody>
      </p:sp>
      <p:sp>
        <p:nvSpPr>
          <p:cNvPr id="276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F565108-5AFB-794F-AD7B-A532E58DBD51}" type="slidenum">
              <a:rPr lang="en-US" sz="1200">
                <a:latin typeface="Verdana" charset="0"/>
              </a:rPr>
              <a:pPr eaLnBrk="1" hangingPunct="1"/>
              <a:t>11</a:t>
            </a:fld>
            <a:endParaRPr lang="en-US" sz="1200">
              <a:latin typeface="Verdana"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9697" name="Shape 130"/>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buSzPct val="25000"/>
            </a:pPr>
            <a:r>
              <a:rPr lang="en-US" b="1">
                <a:latin typeface="Verdana" charset="0"/>
                <a:ea typeface="ＭＳ Ｐゴシック" charset="0"/>
                <a:cs typeface="Verdana" charset="0"/>
              </a:rPr>
              <a:t>Image: </a:t>
            </a:r>
            <a:r>
              <a:rPr lang="en-US">
                <a:latin typeface="Verdana" charset="0"/>
                <a:ea typeface="ＭＳ Ｐゴシック" charset="0"/>
                <a:cs typeface="Verdana" charset="0"/>
              </a:rPr>
              <a:t>http://www.post-gazette.com/lifestyle/2006/03/29/DNA-tests-locate-genetic-branches-on-African-Americans-family-trees/stories/200603290216</a:t>
            </a:r>
          </a:p>
          <a:p>
            <a:pPr eaLnBrk="1" hangingPunct="1">
              <a:spcBef>
                <a:spcPct val="0"/>
              </a:spcBef>
            </a:pPr>
            <a:r>
              <a:rPr lang="en-US">
                <a:latin typeface="Verdana" charset="0"/>
                <a:ea typeface="ＭＳ Ｐゴシック" charset="0"/>
                <a:cs typeface="ＭＳ Ｐゴシック" charset="0"/>
              </a:rPr>
              <a:t>(Accessed on January 25, 2016)</a:t>
            </a:r>
          </a:p>
          <a:p>
            <a:pPr eaLnBrk="1" hangingPunct="1">
              <a:spcBef>
                <a:spcPct val="0"/>
              </a:spcBef>
            </a:pPr>
            <a:endParaRPr lang="en-US">
              <a:latin typeface="Verdana" charset="0"/>
              <a:ea typeface="ＭＳ Ｐゴシック" charset="0"/>
              <a:cs typeface="Verdana" charset="0"/>
            </a:endParaRPr>
          </a:p>
          <a:p>
            <a:pPr eaLnBrk="1" hangingPunct="1">
              <a:spcBef>
                <a:spcPct val="0"/>
              </a:spcBef>
            </a:pPr>
            <a:r>
              <a:rPr lang="en-US" b="1">
                <a:latin typeface="Verdana" charset="0"/>
                <a:ea typeface="ＭＳ Ｐゴシック" charset="0"/>
                <a:cs typeface="ＭＳ Ｐゴシック" charset="0"/>
              </a:rPr>
              <a:t>Slide notes: </a:t>
            </a:r>
            <a:r>
              <a:rPr lang="en-US">
                <a:latin typeface="Verdana" charset="0"/>
                <a:ea typeface="ＭＳ Ｐゴシック" charset="0"/>
                <a:cs typeface="ＭＳ Ｐゴシック" charset="0"/>
              </a:rPr>
              <a:t>DNA tests can be used to help people learn about their ancestry, particularly when a person’s family history is unknown for various reasons. For example, because of the history of slavery in the United States, many people of African ancestry do not know in what part of Africa their ancestors lived. Other people may not know any ancestry information or family health history if they are adopted or conceived from a donor egg or sperm. DNA testing can fill in these gaps and may allow people to feel more connected to a past of which they were previously unaware. </a:t>
            </a:r>
          </a:p>
          <a:p>
            <a:pPr eaLnBrk="1" hangingPunct="1">
              <a:spcBef>
                <a:spcPct val="0"/>
              </a:spcBef>
            </a:pPr>
            <a:endParaRPr lang="en-US">
              <a:latin typeface="Verdana" charset="0"/>
              <a:ea typeface="ＭＳ Ｐゴシック" charset="0"/>
              <a:cs typeface="ＭＳ Ｐゴシック" charset="0"/>
            </a:endParaRPr>
          </a:p>
          <a:p>
            <a:pPr eaLnBrk="1" hangingPunct="1">
              <a:spcBef>
                <a:spcPct val="0"/>
              </a:spcBef>
            </a:pPr>
            <a:r>
              <a:rPr lang="en-US">
                <a:latin typeface="Verdana" charset="0"/>
                <a:ea typeface="ＭＳ Ｐゴシック" charset="0"/>
                <a:cs typeface="ＭＳ Ｐゴシック" charset="0"/>
              </a:rPr>
              <a:t>Gary Payne, pictured in the slide, was interested in his family’s genealogy but his mother and other relatives only had limited information that went back a couple of generations. He had his DNA tested in an attempt to discover more specific information about his background. He was shocked to learn that his father was of Chinese descent, with his DNA test indicating a strong link to the Han people. His story is an example of the many people who have limited information from oral or written family histories and are able to fill in the gap with genetic information, and with the ways in which this new information can impact identity.</a:t>
            </a:r>
          </a:p>
          <a:p>
            <a:pPr eaLnBrk="1" hangingPunct="1">
              <a:spcBef>
                <a:spcPct val="0"/>
              </a:spcBef>
            </a:pPr>
            <a:endParaRPr lang="en-US">
              <a:latin typeface="Verdana" charset="0"/>
              <a:ea typeface="ＭＳ Ｐゴシック" charset="0"/>
              <a:cs typeface="ＭＳ Ｐゴシック" charset="0"/>
            </a:endParaRPr>
          </a:p>
        </p:txBody>
      </p:sp>
      <p:sp>
        <p:nvSpPr>
          <p:cNvPr id="29698" name="Shape 131"/>
          <p:cNvSpPr>
            <a:spLocks noGrp="1" noRot="1" noChangeAspect="1" noTextEdit="1"/>
          </p:cNvSpPr>
          <p:nvPr>
            <p:ph type="sldImg" idx="2"/>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174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b="1">
                <a:latin typeface="Verdana" charset="0"/>
                <a:ea typeface="ＭＳ Ｐゴシック" charset="0"/>
                <a:cs typeface="ＭＳ Ｐゴシック" charset="0"/>
              </a:rPr>
              <a:t>Image (left): </a:t>
            </a:r>
            <a:r>
              <a:rPr lang="en-US">
                <a:latin typeface="Verdana" charset="0"/>
                <a:ea typeface="ＭＳ Ｐゴシック" charset="0"/>
                <a:cs typeface="ＭＳ Ｐゴシック" charset="0"/>
              </a:rPr>
              <a:t>(left) “Riding Shotgun” by Steve Jurvetson (http://www.flickr.com/photos/jurvetson/57080968/, accessed Jan 25, 2016). Available under a Creative Commons Attribution 2.0 Generic license (https://creativecommons.org/licenses/by/2.0/). </a:t>
            </a:r>
          </a:p>
          <a:p>
            <a:pPr eaLnBrk="1" hangingPunct="1">
              <a:spcBef>
                <a:spcPct val="0"/>
              </a:spcBef>
            </a:pPr>
            <a:r>
              <a:rPr lang="en-US" b="1">
                <a:latin typeface="Verdana" charset="0"/>
                <a:ea typeface="ＭＳ Ｐゴシック" charset="0"/>
                <a:cs typeface="ＭＳ Ｐゴシック" charset="0"/>
              </a:rPr>
              <a:t>Image (right):</a:t>
            </a:r>
            <a:r>
              <a:rPr lang="en-US">
                <a:latin typeface="Verdana" charset="0"/>
                <a:ea typeface="ＭＳ Ｐゴシック" charset="0"/>
                <a:cs typeface="ＭＳ Ｐゴシック" charset="0"/>
              </a:rPr>
              <a:t> Oxford Nanopore Technologies (https://nanoporetech.com/downloads/MinION-hand.jpg, accessed on Jan 25, 2016).</a:t>
            </a:r>
          </a:p>
          <a:p>
            <a:pPr eaLnBrk="1" hangingPunct="1">
              <a:spcBef>
                <a:spcPct val="0"/>
              </a:spcBef>
            </a:pPr>
            <a:endParaRPr lang="en-US">
              <a:latin typeface="Verdana" charset="0"/>
              <a:ea typeface="ＭＳ Ｐゴシック" charset="0"/>
              <a:cs typeface="ＭＳ Ｐゴシック" charset="0"/>
            </a:endParaRPr>
          </a:p>
          <a:p>
            <a:pPr eaLnBrk="1" hangingPunct="1">
              <a:spcBef>
                <a:spcPct val="0"/>
              </a:spcBef>
            </a:pPr>
            <a:r>
              <a:rPr lang="en-US" b="1">
                <a:latin typeface="Verdana" charset="0"/>
                <a:ea typeface="ＭＳ Ｐゴシック" charset="0"/>
                <a:cs typeface="ＭＳ Ｐゴシック" charset="0"/>
              </a:rPr>
              <a:t>Slide notes: </a:t>
            </a:r>
            <a:r>
              <a:rPr lang="en-US">
                <a:latin typeface="Verdana" charset="0"/>
                <a:ea typeface="ＭＳ Ｐゴシック" charset="0"/>
                <a:cs typeface="ＭＳ Ｐゴシック" charset="0"/>
              </a:rPr>
              <a:t>The first sequence of the human genome was achieved with hundreds of sequencing machines working for years. Now a single machine can sequence a full human genome in a matter of days. (Note, the analysis takes much longer than the actual process of sequencing.) To make the sequencing technology more accessible, there has also been a push to make sequencing machines smaller and more affordable. For example, some companies (e.g., Genia, Genapsys and Oxford Nanopore) are developing sequencing machines that are the size of a loaf of bread or even a bar of soap. </a:t>
            </a:r>
          </a:p>
        </p:txBody>
      </p:sp>
      <p:sp>
        <p:nvSpPr>
          <p:cNvPr id="3174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C68CADE-CED2-104F-988A-48F89A9E6239}" type="slidenum">
              <a:rPr lang="en-US" sz="1200">
                <a:latin typeface="Verdana" charset="0"/>
              </a:rPr>
              <a:pPr eaLnBrk="1" hangingPunct="1"/>
              <a:t>14</a:t>
            </a:fld>
            <a:endParaRPr lang="en-US" sz="1200">
              <a:latin typeface="Verdana"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4DB7994-BD27-6C4D-ACAA-C7CEB1803FC8}" type="datetimeFigureOut">
              <a:rPr lang="en-US" smtClean="0"/>
              <a:t>7/24/17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7AEB69-9AC1-694C-842F-B5F3053765E8}" type="slidenum">
              <a:rPr lang="en-US" smtClean="0"/>
              <a:t>‹#›</a:t>
            </a:fld>
            <a:endParaRPr lang="en-US"/>
          </a:p>
        </p:txBody>
      </p:sp>
    </p:spTree>
    <p:extLst>
      <p:ext uri="{BB962C8B-B14F-4D97-AF65-F5344CB8AC3E}">
        <p14:creationId xmlns:p14="http://schemas.microsoft.com/office/powerpoint/2010/main" val="2344673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DB7994-BD27-6C4D-ACAA-C7CEB1803FC8}" type="datetimeFigureOut">
              <a:rPr lang="en-US" smtClean="0"/>
              <a:t>7/24/17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7AEB69-9AC1-694C-842F-B5F3053765E8}" type="slidenum">
              <a:rPr lang="en-US" smtClean="0"/>
              <a:t>‹#›</a:t>
            </a:fld>
            <a:endParaRPr lang="en-US"/>
          </a:p>
        </p:txBody>
      </p:sp>
    </p:spTree>
    <p:extLst>
      <p:ext uri="{BB962C8B-B14F-4D97-AF65-F5344CB8AC3E}">
        <p14:creationId xmlns:p14="http://schemas.microsoft.com/office/powerpoint/2010/main" val="4105539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DB7994-BD27-6C4D-ACAA-C7CEB1803FC8}" type="datetimeFigureOut">
              <a:rPr lang="en-US" smtClean="0"/>
              <a:t>7/24/17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7AEB69-9AC1-694C-842F-B5F3053765E8}" type="slidenum">
              <a:rPr lang="en-US" smtClean="0"/>
              <a:t>‹#›</a:t>
            </a:fld>
            <a:endParaRPr lang="en-US"/>
          </a:p>
        </p:txBody>
      </p:sp>
    </p:spTree>
    <p:extLst>
      <p:ext uri="{BB962C8B-B14F-4D97-AF65-F5344CB8AC3E}">
        <p14:creationId xmlns:p14="http://schemas.microsoft.com/office/powerpoint/2010/main" val="425942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DB7994-BD27-6C4D-ACAA-C7CEB1803FC8}" type="datetimeFigureOut">
              <a:rPr lang="en-US" smtClean="0"/>
              <a:t>7/24/17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7AEB69-9AC1-694C-842F-B5F3053765E8}" type="slidenum">
              <a:rPr lang="en-US" smtClean="0"/>
              <a:t>‹#›</a:t>
            </a:fld>
            <a:endParaRPr lang="en-US"/>
          </a:p>
        </p:txBody>
      </p:sp>
    </p:spTree>
    <p:extLst>
      <p:ext uri="{BB962C8B-B14F-4D97-AF65-F5344CB8AC3E}">
        <p14:creationId xmlns:p14="http://schemas.microsoft.com/office/powerpoint/2010/main" val="3626336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4DB7994-BD27-6C4D-ACAA-C7CEB1803FC8}" type="datetimeFigureOut">
              <a:rPr lang="en-US" smtClean="0"/>
              <a:t>7/24/17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7AEB69-9AC1-694C-842F-B5F3053765E8}" type="slidenum">
              <a:rPr lang="en-US" smtClean="0"/>
              <a:t>‹#›</a:t>
            </a:fld>
            <a:endParaRPr lang="en-US"/>
          </a:p>
        </p:txBody>
      </p:sp>
    </p:spTree>
    <p:extLst>
      <p:ext uri="{BB962C8B-B14F-4D97-AF65-F5344CB8AC3E}">
        <p14:creationId xmlns:p14="http://schemas.microsoft.com/office/powerpoint/2010/main" val="1779525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4DB7994-BD27-6C4D-ACAA-C7CEB1803FC8}" type="datetimeFigureOut">
              <a:rPr lang="en-US" smtClean="0"/>
              <a:t>7/24/17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7AEB69-9AC1-694C-842F-B5F3053765E8}" type="slidenum">
              <a:rPr lang="en-US" smtClean="0"/>
              <a:t>‹#›</a:t>
            </a:fld>
            <a:endParaRPr lang="en-US"/>
          </a:p>
        </p:txBody>
      </p:sp>
    </p:spTree>
    <p:extLst>
      <p:ext uri="{BB962C8B-B14F-4D97-AF65-F5344CB8AC3E}">
        <p14:creationId xmlns:p14="http://schemas.microsoft.com/office/powerpoint/2010/main" val="465653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4DB7994-BD27-6C4D-ACAA-C7CEB1803FC8}" type="datetimeFigureOut">
              <a:rPr lang="en-US" smtClean="0"/>
              <a:t>7/24/17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7AEB69-9AC1-694C-842F-B5F3053765E8}" type="slidenum">
              <a:rPr lang="en-US" smtClean="0"/>
              <a:t>‹#›</a:t>
            </a:fld>
            <a:endParaRPr lang="en-US"/>
          </a:p>
        </p:txBody>
      </p:sp>
    </p:spTree>
    <p:extLst>
      <p:ext uri="{BB962C8B-B14F-4D97-AF65-F5344CB8AC3E}">
        <p14:creationId xmlns:p14="http://schemas.microsoft.com/office/powerpoint/2010/main" val="41511199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4DB7994-BD27-6C4D-ACAA-C7CEB1803FC8}" type="datetimeFigureOut">
              <a:rPr lang="en-US" smtClean="0"/>
              <a:t>7/24/17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7AEB69-9AC1-694C-842F-B5F3053765E8}" type="slidenum">
              <a:rPr lang="en-US" smtClean="0"/>
              <a:t>‹#›</a:t>
            </a:fld>
            <a:endParaRPr lang="en-US"/>
          </a:p>
        </p:txBody>
      </p:sp>
    </p:spTree>
    <p:extLst>
      <p:ext uri="{BB962C8B-B14F-4D97-AF65-F5344CB8AC3E}">
        <p14:creationId xmlns:p14="http://schemas.microsoft.com/office/powerpoint/2010/main" val="2661061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DB7994-BD27-6C4D-ACAA-C7CEB1803FC8}" type="datetimeFigureOut">
              <a:rPr lang="en-US" smtClean="0"/>
              <a:t>7/24/17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7AEB69-9AC1-694C-842F-B5F3053765E8}" type="slidenum">
              <a:rPr lang="en-US" smtClean="0"/>
              <a:t>‹#›</a:t>
            </a:fld>
            <a:endParaRPr lang="en-US"/>
          </a:p>
        </p:txBody>
      </p:sp>
    </p:spTree>
    <p:extLst>
      <p:ext uri="{BB962C8B-B14F-4D97-AF65-F5344CB8AC3E}">
        <p14:creationId xmlns:p14="http://schemas.microsoft.com/office/powerpoint/2010/main" val="3964158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DB7994-BD27-6C4D-ACAA-C7CEB1803FC8}" type="datetimeFigureOut">
              <a:rPr lang="en-US" smtClean="0"/>
              <a:t>7/24/17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7AEB69-9AC1-694C-842F-B5F3053765E8}" type="slidenum">
              <a:rPr lang="en-US" smtClean="0"/>
              <a:t>‹#›</a:t>
            </a:fld>
            <a:endParaRPr lang="en-US"/>
          </a:p>
        </p:txBody>
      </p:sp>
    </p:spTree>
    <p:extLst>
      <p:ext uri="{BB962C8B-B14F-4D97-AF65-F5344CB8AC3E}">
        <p14:creationId xmlns:p14="http://schemas.microsoft.com/office/powerpoint/2010/main" val="20449221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DB7994-BD27-6C4D-ACAA-C7CEB1803FC8}" type="datetimeFigureOut">
              <a:rPr lang="en-US" smtClean="0"/>
              <a:t>7/24/17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7AEB69-9AC1-694C-842F-B5F3053765E8}" type="slidenum">
              <a:rPr lang="en-US" smtClean="0"/>
              <a:t>‹#›</a:t>
            </a:fld>
            <a:endParaRPr lang="en-US"/>
          </a:p>
        </p:txBody>
      </p:sp>
    </p:spTree>
    <p:extLst>
      <p:ext uri="{BB962C8B-B14F-4D97-AF65-F5344CB8AC3E}">
        <p14:creationId xmlns:p14="http://schemas.microsoft.com/office/powerpoint/2010/main" val="86180448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DB7994-BD27-6C4D-ACAA-C7CEB1803FC8}" type="datetimeFigureOut">
              <a:rPr lang="en-US" smtClean="0"/>
              <a:t>7/24/17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7AEB69-9AC1-694C-842F-B5F3053765E8}" type="slidenum">
              <a:rPr lang="en-US" smtClean="0"/>
              <a:t>‹#›</a:t>
            </a:fld>
            <a:endParaRPr lang="en-US"/>
          </a:p>
        </p:txBody>
      </p:sp>
    </p:spTree>
    <p:extLst>
      <p:ext uri="{BB962C8B-B14F-4D97-AF65-F5344CB8AC3E}">
        <p14:creationId xmlns:p14="http://schemas.microsoft.com/office/powerpoint/2010/main" val="18972115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7.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4.jpeg"/><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jpeg"/><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4" Type="http://schemas.openxmlformats.org/officeDocument/2006/relationships/image" Target="../media/image19.jpeg"/><Relationship Id="rId5" Type="http://schemas.openxmlformats.org/officeDocument/2006/relationships/image" Target="../media/image20.jpeg"/><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4" Type="http://schemas.openxmlformats.org/officeDocument/2006/relationships/image" Target="../media/image22.jpg"/><Relationship Id="rId5" Type="http://schemas.openxmlformats.org/officeDocument/2006/relationships/image" Target="../media/image23.jpeg"/><Relationship Id="rId6" Type="http://schemas.openxmlformats.org/officeDocument/2006/relationships/image" Target="../media/image24.jpeg"/><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p:txBody>
          <a:bodyPr/>
          <a:lstStyle/>
          <a:p>
            <a:r>
              <a:rPr lang="en-US">
                <a:solidFill>
                  <a:srgbClr val="376092"/>
                </a:solidFill>
                <a:latin typeface="Verdana" charset="0"/>
                <a:ea typeface="ＭＳ Ｐゴシック" charset="0"/>
                <a:cs typeface="ＭＳ Ｐゴシック" charset="0"/>
              </a:rPr>
              <a:t>What are genes?</a:t>
            </a:r>
          </a:p>
        </p:txBody>
      </p:sp>
      <p:pic>
        <p:nvPicPr>
          <p:cNvPr id="53250" name="Picture 2" descr="dnastructure.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1423988"/>
            <a:ext cx="5080000" cy="5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9412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extBox 4"/>
          <p:cNvSpPr txBox="1">
            <a:spLocks noChangeArrowheads="1"/>
          </p:cNvSpPr>
          <p:nvPr/>
        </p:nvSpPr>
        <p:spPr bwMode="auto">
          <a:xfrm>
            <a:off x="4610100" y="600075"/>
            <a:ext cx="427037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3600" b="1">
              <a:latin typeface="Verdana" charset="0"/>
            </a:endParaRPr>
          </a:p>
        </p:txBody>
      </p:sp>
      <p:sp>
        <p:nvSpPr>
          <p:cNvPr id="24578" name="TextBox 2"/>
          <p:cNvSpPr txBox="1">
            <a:spLocks noChangeArrowheads="1"/>
          </p:cNvSpPr>
          <p:nvPr/>
        </p:nvSpPr>
        <p:spPr bwMode="auto">
          <a:xfrm>
            <a:off x="0" y="465138"/>
            <a:ext cx="9144000" cy="9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800" b="1">
                <a:latin typeface="Verdana" charset="0"/>
                <a:cs typeface="Verdana" charset="0"/>
              </a:rPr>
              <a:t>Personal choices based on </a:t>
            </a:r>
          </a:p>
          <a:p>
            <a:pPr algn="ctr" eaLnBrk="1" hangingPunct="1"/>
            <a:r>
              <a:rPr lang="en-US" sz="2800" b="1">
                <a:latin typeface="Verdana" charset="0"/>
                <a:cs typeface="Verdana" charset="0"/>
              </a:rPr>
              <a:t>genetic information</a:t>
            </a:r>
          </a:p>
        </p:txBody>
      </p:sp>
      <p:sp>
        <p:nvSpPr>
          <p:cNvPr id="24579" name="TextBox 2"/>
          <p:cNvSpPr txBox="1">
            <a:spLocks noChangeArrowheads="1"/>
          </p:cNvSpPr>
          <p:nvPr/>
        </p:nvSpPr>
        <p:spPr bwMode="auto">
          <a:xfrm>
            <a:off x="4610100" y="1803400"/>
            <a:ext cx="4232275" cy="415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buFont typeface="Arial" charset="0"/>
              <a:buChar char="•"/>
            </a:pPr>
            <a:r>
              <a:rPr lang="en-US">
                <a:latin typeface="Verdana" charset="0"/>
                <a:cs typeface="Verdana" charset="0"/>
              </a:rPr>
              <a:t>Angelina Jolie reveals she chose to undergo a double mastectomy.</a:t>
            </a:r>
          </a:p>
          <a:p>
            <a:pPr eaLnBrk="1" hangingPunct="1">
              <a:buFont typeface="Arial" charset="0"/>
              <a:buChar char="•"/>
            </a:pPr>
            <a:endParaRPr lang="en-US">
              <a:latin typeface="Verdana" charset="0"/>
              <a:cs typeface="Verdana" charset="0"/>
            </a:endParaRPr>
          </a:p>
          <a:p>
            <a:pPr eaLnBrk="1" hangingPunct="1">
              <a:buFont typeface="Arial" charset="0"/>
              <a:buChar char="•"/>
            </a:pPr>
            <a:r>
              <a:rPr lang="en-US">
                <a:latin typeface="Verdana" charset="0"/>
                <a:cs typeface="Verdana" charset="0"/>
              </a:rPr>
              <a:t>Jolie had a genetic test and found she carried a mutation in the BRCA1 gene. Doctors estimated there was a very high chance she would get breast cancer.</a:t>
            </a:r>
          </a:p>
        </p:txBody>
      </p:sp>
      <p:sp>
        <p:nvSpPr>
          <p:cNvPr id="24580" name="TextBox 8"/>
          <p:cNvSpPr txBox="1">
            <a:spLocks noChangeArrowheads="1"/>
          </p:cNvSpPr>
          <p:nvPr/>
        </p:nvSpPr>
        <p:spPr bwMode="auto">
          <a:xfrm>
            <a:off x="6000750" y="6565900"/>
            <a:ext cx="314325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spcBef>
                <a:spcPct val="20000"/>
              </a:spcBef>
            </a:pPr>
            <a:r>
              <a:rPr lang="en-US" sz="1200">
                <a:latin typeface="Verdana" charset="0"/>
                <a:ea typeface="Osaka" charset="0"/>
                <a:cs typeface="Osaka" charset="0"/>
              </a:rPr>
              <a:t>Image: Gage Skidmore, </a:t>
            </a:r>
            <a:r>
              <a:rPr lang="en-US" sz="1200">
                <a:latin typeface="Verdana" charset="0"/>
              </a:rPr>
              <a:t>CC BY-SA 2.0</a:t>
            </a:r>
            <a:endParaRPr lang="en-US" sz="1200">
              <a:latin typeface="Verdana" charset="0"/>
              <a:ea typeface="Osaka" charset="0"/>
              <a:cs typeface="Osaka" charset="0"/>
            </a:endParaRPr>
          </a:p>
        </p:txBody>
      </p:sp>
      <p:pic>
        <p:nvPicPr>
          <p:cNvPr id="24581" name="Picture 2" descr="4860509634_49ccc8a40a_z.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90600" y="1803400"/>
            <a:ext cx="3146425" cy="416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670189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extBox 10"/>
          <p:cNvSpPr txBox="1">
            <a:spLocks noChangeArrowheads="1"/>
          </p:cNvSpPr>
          <p:nvPr/>
        </p:nvSpPr>
        <p:spPr bwMode="auto">
          <a:xfrm>
            <a:off x="628650" y="4179888"/>
            <a:ext cx="7886700" cy="2678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buFont typeface="Arial" charset="0"/>
              <a:buChar char="•"/>
              <a:defRPr/>
            </a:pPr>
            <a:r>
              <a:rPr lang="en-US" sz="2100" dirty="0" smtClean="0">
                <a:latin typeface="Verdana" charset="0"/>
                <a:cs typeface="Verdana" charset="0"/>
              </a:rPr>
              <a:t> </a:t>
            </a:r>
            <a:r>
              <a:rPr lang="en-US" dirty="0" smtClean="0">
                <a:latin typeface="Verdana" charset="0"/>
                <a:cs typeface="Verdana" charset="0"/>
              </a:rPr>
              <a:t>Fetus and mother share a blood supply.</a:t>
            </a:r>
          </a:p>
          <a:p>
            <a:pPr eaLnBrk="1" hangingPunct="1">
              <a:buFont typeface="Arial" charset="0"/>
              <a:buChar char="•"/>
              <a:defRPr/>
            </a:pPr>
            <a:endParaRPr lang="en-US" dirty="0" smtClean="0">
              <a:latin typeface="Verdana" charset="0"/>
              <a:cs typeface="Verdana" charset="0"/>
            </a:endParaRPr>
          </a:p>
          <a:p>
            <a:pPr marL="228600" indent="-228600" eaLnBrk="1" hangingPunct="1">
              <a:buFont typeface="Arial" charset="0"/>
              <a:buChar char="•"/>
              <a:defRPr/>
            </a:pPr>
            <a:r>
              <a:rPr lang="en-US" dirty="0" smtClean="0">
                <a:latin typeface="Verdana" charset="0"/>
                <a:cs typeface="Verdana" charset="0"/>
              </a:rPr>
              <a:t>Fetal cells release DNA that enters the maternal bloodstream. </a:t>
            </a:r>
          </a:p>
          <a:p>
            <a:pPr marL="228600" indent="-228600" eaLnBrk="1" hangingPunct="1">
              <a:buFont typeface="Arial" charset="0"/>
              <a:buChar char="•"/>
              <a:defRPr/>
            </a:pPr>
            <a:endParaRPr lang="en-US" dirty="0" smtClean="0">
              <a:latin typeface="Verdana" charset="0"/>
              <a:cs typeface="Verdana" charset="0"/>
            </a:endParaRPr>
          </a:p>
          <a:p>
            <a:pPr marL="228600" indent="-228600" eaLnBrk="1" hangingPunct="1">
              <a:buFont typeface="Arial" charset="0"/>
              <a:buChar char="•"/>
              <a:defRPr/>
            </a:pPr>
            <a:r>
              <a:rPr lang="en-US" dirty="0" smtClean="0">
                <a:latin typeface="Verdana" charset="0"/>
                <a:cs typeface="Verdana" charset="0"/>
              </a:rPr>
              <a:t>Maternal blood now contains a mixture of maternal cell-free DNA and fetal cell-free DNA.</a:t>
            </a:r>
          </a:p>
        </p:txBody>
      </p:sp>
      <p:sp>
        <p:nvSpPr>
          <p:cNvPr id="26626" name="TextBox 2"/>
          <p:cNvSpPr txBox="1">
            <a:spLocks noChangeArrowheads="1"/>
          </p:cNvSpPr>
          <p:nvPr/>
        </p:nvSpPr>
        <p:spPr bwMode="auto">
          <a:xfrm>
            <a:off x="0" y="300038"/>
            <a:ext cx="91440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800" b="1">
                <a:latin typeface="Verdana" charset="0"/>
                <a:cs typeface="Verdana" charset="0"/>
              </a:rPr>
              <a:t>Non-Invasive Prenatal Testing (NIPT)</a:t>
            </a:r>
          </a:p>
        </p:txBody>
      </p:sp>
      <p:pic>
        <p:nvPicPr>
          <p:cNvPr id="26627" name="Picture 1" descr="maternal fetal sample.jpe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11250" y="823913"/>
            <a:ext cx="6921500" cy="3201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1532687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3"/>
          <p:cNvSpPr>
            <a:spLocks noGrp="1"/>
          </p:cNvSpPr>
          <p:nvPr>
            <p:ph type="title"/>
          </p:nvPr>
        </p:nvSpPr>
        <p:spPr/>
        <p:txBody>
          <a:bodyPr>
            <a:normAutofit fontScale="90000"/>
          </a:bodyPr>
          <a:lstStyle/>
          <a:p>
            <a:r>
              <a:rPr lang="en-US">
                <a:solidFill>
                  <a:srgbClr val="376092"/>
                </a:solidFill>
                <a:latin typeface="Verdana" charset="0"/>
                <a:ea typeface="ＭＳ Ｐゴシック" charset="0"/>
                <a:cs typeface="ＭＳ Ｐゴシック" charset="0"/>
              </a:rPr>
              <a:t>Personal Genome Sequencing</a:t>
            </a:r>
          </a:p>
        </p:txBody>
      </p:sp>
      <p:sp>
        <p:nvSpPr>
          <p:cNvPr id="5" name="Content Placeholder 4"/>
          <p:cNvSpPr>
            <a:spLocks noGrp="1"/>
          </p:cNvSpPr>
          <p:nvPr>
            <p:ph idx="1"/>
          </p:nvPr>
        </p:nvSpPr>
        <p:spPr/>
        <p:txBody>
          <a:bodyPr/>
          <a:lstStyle/>
          <a:p>
            <a:pPr>
              <a:defRPr/>
            </a:pPr>
            <a:endParaRPr lang="en-US" dirty="0" smtClean="0"/>
          </a:p>
          <a:p>
            <a:pPr>
              <a:defRPr/>
            </a:pPr>
            <a:r>
              <a:rPr lang="en-US" dirty="0" smtClean="0"/>
              <a:t>Genetic testing </a:t>
            </a:r>
          </a:p>
          <a:p>
            <a:pPr marL="0" indent="0">
              <a:buFont typeface="Arial" charset="0"/>
              <a:buNone/>
              <a:defRPr/>
            </a:pPr>
            <a:r>
              <a:rPr lang="en-US" dirty="0"/>
              <a:t>	</a:t>
            </a:r>
            <a:r>
              <a:rPr lang="en-US" dirty="0" smtClean="0"/>
              <a:t>	for disease</a:t>
            </a:r>
          </a:p>
          <a:p>
            <a:pPr marL="0" indent="0">
              <a:buFont typeface="Arial" charset="0"/>
              <a:buNone/>
              <a:defRPr/>
            </a:pPr>
            <a:endParaRPr lang="en-US" dirty="0" smtClean="0"/>
          </a:p>
          <a:p>
            <a:pPr marL="0" indent="0">
              <a:buFont typeface="Arial" charset="0"/>
              <a:buNone/>
              <a:defRPr/>
            </a:pPr>
            <a:endParaRPr lang="en-US" dirty="0"/>
          </a:p>
          <a:p>
            <a:pPr marL="0" indent="0">
              <a:buFont typeface="Arial" charset="0"/>
              <a:buNone/>
              <a:defRPr/>
            </a:pPr>
            <a:r>
              <a:rPr lang="en-US" dirty="0" smtClean="0"/>
              <a:t>- Precision medicine? </a:t>
            </a:r>
            <a:endParaRPr lang="en-US" dirty="0"/>
          </a:p>
        </p:txBody>
      </p:sp>
      <p:pic>
        <p:nvPicPr>
          <p:cNvPr id="58371" name="Picture 2" descr="chart1.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265613" y="1765300"/>
            <a:ext cx="3924300" cy="231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8372"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86575" y="5614988"/>
            <a:ext cx="1493838"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857071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hape 127"/>
          <p:cNvSpPr>
            <a:spLocks noChangeArrowheads="1"/>
          </p:cNvSpPr>
          <p:nvPr/>
        </p:nvSpPr>
        <p:spPr bwMode="auto">
          <a:xfrm>
            <a:off x="2133600" y="6394450"/>
            <a:ext cx="6972300"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spAutoFit/>
          </a:bodyPr>
          <a:lstStyle/>
          <a:p>
            <a:pPr algn="r">
              <a:buSzPct val="25000"/>
            </a:pPr>
            <a:r>
              <a:rPr lang="en-US" sz="1100">
                <a:latin typeface="Verdana" charset="0"/>
                <a:cs typeface="Verdana" charset="0"/>
              </a:rPr>
              <a:t>http://www.post-gazette.com/lifestyle/2006/03/29/</a:t>
            </a:r>
          </a:p>
          <a:p>
            <a:pPr algn="r">
              <a:buSzPct val="25000"/>
            </a:pPr>
            <a:r>
              <a:rPr lang="en-US" sz="1100">
                <a:latin typeface="Verdana" charset="0"/>
                <a:cs typeface="Verdana" charset="0"/>
              </a:rPr>
              <a:t>DNA-tests-locate-genetic-branches-on-African-Americans-family-trees/stories/200603290216</a:t>
            </a:r>
          </a:p>
        </p:txBody>
      </p:sp>
      <p:pic>
        <p:nvPicPr>
          <p:cNvPr id="28674" name="Picture 1" descr="PittsburghPost-Gazette_Screen Shot 2016-01-25 at 1.31.40 PM.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8800" y="387350"/>
            <a:ext cx="8077200" cy="5643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5" name="TextBox 1"/>
          <p:cNvSpPr txBox="1">
            <a:spLocks noChangeArrowheads="1"/>
          </p:cNvSpPr>
          <p:nvPr/>
        </p:nvSpPr>
        <p:spPr bwMode="auto">
          <a:xfrm>
            <a:off x="622300" y="1752600"/>
            <a:ext cx="3162300" cy="5461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800"/>
          </a:p>
        </p:txBody>
      </p:sp>
      <p:pic>
        <p:nvPicPr>
          <p:cNvPr id="28676" name="Picture 1" descr="Screen Shot 2016-01-29 at 10.26.37 AM.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58800" y="1752600"/>
            <a:ext cx="35941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7" name="TextBox 2"/>
          <p:cNvSpPr txBox="1">
            <a:spLocks noChangeArrowheads="1"/>
          </p:cNvSpPr>
          <p:nvPr/>
        </p:nvSpPr>
        <p:spPr bwMode="auto">
          <a:xfrm>
            <a:off x="622300" y="2400300"/>
            <a:ext cx="3314700" cy="3698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800"/>
          </a:p>
        </p:txBody>
      </p:sp>
    </p:spTree>
    <p:extLst>
      <p:ext uri="{BB962C8B-B14F-4D97-AF65-F5344CB8AC3E}">
        <p14:creationId xmlns:p14="http://schemas.microsoft.com/office/powerpoint/2010/main" val="1510893199"/>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ext Box 4"/>
          <p:cNvSpPr txBox="1">
            <a:spLocks noChangeArrowheads="1"/>
          </p:cNvSpPr>
          <p:nvPr/>
        </p:nvSpPr>
        <p:spPr bwMode="auto">
          <a:xfrm>
            <a:off x="4710113" y="4341813"/>
            <a:ext cx="4225925"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a:latin typeface="Verdana" charset="0"/>
                <a:cs typeface="Verdana" charset="0"/>
              </a:rPr>
              <a:t>Oxford Nanopore </a:t>
            </a:r>
          </a:p>
          <a:p>
            <a:pPr algn="ctr" eaLnBrk="1" hangingPunct="1"/>
            <a:r>
              <a:rPr lang="en-US">
                <a:latin typeface="Verdana" charset="0"/>
                <a:cs typeface="Verdana" charset="0"/>
              </a:rPr>
              <a:t>MinION</a:t>
            </a:r>
          </a:p>
          <a:p>
            <a:pPr algn="ctr" eaLnBrk="1" hangingPunct="1"/>
            <a:endParaRPr lang="en-US">
              <a:latin typeface="Verdana" charset="0"/>
              <a:cs typeface="Verdana" charset="0"/>
            </a:endParaRPr>
          </a:p>
          <a:p>
            <a:pPr algn="ctr" eaLnBrk="1" hangingPunct="1"/>
            <a:r>
              <a:rPr lang="en-US">
                <a:latin typeface="Verdana" charset="0"/>
                <a:cs typeface="Verdana" charset="0"/>
              </a:rPr>
              <a:t>2014</a:t>
            </a:r>
          </a:p>
        </p:txBody>
      </p:sp>
      <p:sp>
        <p:nvSpPr>
          <p:cNvPr id="30722" name="Text Box 4"/>
          <p:cNvSpPr txBox="1">
            <a:spLocks noChangeArrowheads="1"/>
          </p:cNvSpPr>
          <p:nvPr/>
        </p:nvSpPr>
        <p:spPr bwMode="auto">
          <a:xfrm>
            <a:off x="300038" y="4341813"/>
            <a:ext cx="4017962"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a:latin typeface="Verdana" charset="0"/>
                <a:cs typeface="Verdana" charset="0"/>
              </a:rPr>
              <a:t>Applied Biosystems 3730 DNA Analyzers</a:t>
            </a:r>
          </a:p>
          <a:p>
            <a:pPr algn="ctr" eaLnBrk="1" hangingPunct="1"/>
            <a:endParaRPr lang="en-US">
              <a:latin typeface="Verdana" charset="0"/>
              <a:cs typeface="Verdana" charset="0"/>
            </a:endParaRPr>
          </a:p>
          <a:p>
            <a:pPr algn="ctr" eaLnBrk="1" hangingPunct="1"/>
            <a:r>
              <a:rPr lang="en-US">
                <a:latin typeface="Verdana" charset="0"/>
                <a:cs typeface="Verdana" charset="0"/>
              </a:rPr>
              <a:t>2002</a:t>
            </a:r>
          </a:p>
        </p:txBody>
      </p:sp>
      <p:sp>
        <p:nvSpPr>
          <p:cNvPr id="30723" name="TextBox 5"/>
          <p:cNvSpPr txBox="1">
            <a:spLocks noChangeArrowheads="1"/>
          </p:cNvSpPr>
          <p:nvPr/>
        </p:nvSpPr>
        <p:spPr bwMode="auto">
          <a:xfrm>
            <a:off x="0" y="474663"/>
            <a:ext cx="91440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800" b="1">
                <a:latin typeface="Verdana" charset="0"/>
                <a:cs typeface="Verdana" charset="0"/>
              </a:rPr>
              <a:t>Genome sequencing technology</a:t>
            </a:r>
          </a:p>
        </p:txBody>
      </p:sp>
      <p:pic>
        <p:nvPicPr>
          <p:cNvPr id="30724" name="Picture 1" descr="57080968_177250b67a_z.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0038" y="1497013"/>
            <a:ext cx="4017962"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TextBox 4"/>
          <p:cNvSpPr txBox="1">
            <a:spLocks noChangeArrowheads="1"/>
          </p:cNvSpPr>
          <p:nvPr/>
        </p:nvSpPr>
        <p:spPr bwMode="auto">
          <a:xfrm>
            <a:off x="2616200" y="6559550"/>
            <a:ext cx="65151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en-US" sz="1200">
                <a:latin typeface="Verdana" charset="0"/>
                <a:cs typeface="Verdana" charset="0"/>
              </a:rPr>
              <a:t>(left) </a:t>
            </a:r>
            <a:r>
              <a:rPr lang="en-US" sz="1200">
                <a:solidFill>
                  <a:srgbClr val="000000"/>
                </a:solidFill>
                <a:latin typeface="Geneva" charset="0"/>
                <a:cs typeface="Geneva" charset="0"/>
              </a:rPr>
              <a:t>Photo by Jurvetson, flickr, </a:t>
            </a:r>
            <a:r>
              <a:rPr lang="en-US" sz="1200">
                <a:latin typeface="Verdana" charset="0"/>
              </a:rPr>
              <a:t>CC BY 2.0</a:t>
            </a:r>
            <a:r>
              <a:rPr lang="en-US" sz="1200">
                <a:latin typeface="Verdana" charset="0"/>
                <a:ea typeface="Osaka" charset="0"/>
                <a:cs typeface="Osaka" charset="0"/>
              </a:rPr>
              <a:t>; (right) </a:t>
            </a:r>
            <a:r>
              <a:rPr lang="en-US" sz="1200">
                <a:latin typeface="Verdana" charset="0"/>
                <a:cs typeface="Verdana" charset="0"/>
              </a:rPr>
              <a:t>Oxford Nanopore Technologies </a:t>
            </a:r>
          </a:p>
        </p:txBody>
      </p:sp>
      <p:pic>
        <p:nvPicPr>
          <p:cNvPr id="30726" name="Picture 5" descr="MinION-hand.jpg"/>
          <p:cNvPicPr>
            <a:picLocks noChangeAspect="1"/>
          </p:cNvPicPr>
          <p:nvPr/>
        </p:nvPicPr>
        <p:blipFill>
          <a:blip r:embed="rId4">
            <a:extLst>
              <a:ext uri="{28A0092B-C50C-407E-A947-70E740481C1C}">
                <a14:useLocalDpi xmlns:a14="http://schemas.microsoft.com/office/drawing/2010/main" val="0"/>
              </a:ext>
            </a:extLst>
          </a:blip>
          <a:srcRect l="24844" t="32668" r="28844" b="22597"/>
          <a:stretch>
            <a:fillRect/>
          </a:stretch>
        </p:blipFill>
        <p:spPr bwMode="auto">
          <a:xfrm>
            <a:off x="4684713" y="1497013"/>
            <a:ext cx="4254500"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6380895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69"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940150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Box 1"/>
          <p:cNvSpPr txBox="1">
            <a:spLocks noChangeArrowheads="1"/>
          </p:cNvSpPr>
          <p:nvPr/>
        </p:nvSpPr>
        <p:spPr bwMode="auto">
          <a:xfrm>
            <a:off x="2476500" y="1557338"/>
            <a:ext cx="3073400" cy="3754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defRPr/>
            </a:pPr>
            <a:r>
              <a:rPr lang="en-US" sz="1400" dirty="0" smtClean="0">
                <a:latin typeface="Verdana" charset="0"/>
                <a:cs typeface="Verdana" charset="0"/>
              </a:rPr>
              <a:t>- Risk for conditions including:</a:t>
            </a:r>
          </a:p>
          <a:p>
            <a:pPr eaLnBrk="1" hangingPunct="1">
              <a:defRPr/>
            </a:pPr>
            <a:endParaRPr lang="en-US" sz="1400" dirty="0" smtClean="0">
              <a:latin typeface="Verdana" charset="0"/>
              <a:cs typeface="Verdana" charset="0"/>
            </a:endParaRPr>
          </a:p>
          <a:p>
            <a:pPr marL="285750" indent="-115888" eaLnBrk="1" hangingPunct="1">
              <a:buFont typeface="Arial"/>
              <a:buChar char="•"/>
              <a:defRPr/>
            </a:pPr>
            <a:r>
              <a:rPr lang="en-US" sz="1400" dirty="0" smtClean="0">
                <a:latin typeface="Verdana" charset="0"/>
                <a:cs typeface="Verdana" charset="0"/>
              </a:rPr>
              <a:t>Alzheimer’s Disease</a:t>
            </a:r>
          </a:p>
          <a:p>
            <a:pPr marL="285750" indent="-115888" eaLnBrk="1" hangingPunct="1">
              <a:buFont typeface="Arial"/>
              <a:buChar char="•"/>
              <a:defRPr/>
            </a:pPr>
            <a:endParaRPr lang="en-US" sz="1400" dirty="0" smtClean="0">
              <a:latin typeface="Verdana" charset="0"/>
              <a:cs typeface="Verdana" charset="0"/>
            </a:endParaRPr>
          </a:p>
          <a:p>
            <a:pPr marL="285750" indent="-115888" eaLnBrk="1" hangingPunct="1">
              <a:buFont typeface="Arial"/>
              <a:buChar char="•"/>
              <a:defRPr/>
            </a:pPr>
            <a:r>
              <a:rPr lang="en-US" sz="1400" dirty="0" smtClean="0">
                <a:latin typeface="Verdana" charset="0"/>
                <a:cs typeface="Verdana" charset="0"/>
              </a:rPr>
              <a:t>Heart Disease</a:t>
            </a:r>
          </a:p>
          <a:p>
            <a:pPr marL="285750" indent="-115888" eaLnBrk="1" hangingPunct="1">
              <a:buFont typeface="Arial"/>
              <a:buChar char="•"/>
              <a:defRPr/>
            </a:pPr>
            <a:endParaRPr lang="en-US" sz="1400" dirty="0" smtClean="0">
              <a:latin typeface="Verdana" charset="0"/>
              <a:cs typeface="Verdana" charset="0"/>
            </a:endParaRPr>
          </a:p>
          <a:p>
            <a:pPr marL="285750" indent="-115888" eaLnBrk="1" hangingPunct="1">
              <a:buFont typeface="Arial"/>
              <a:buChar char="•"/>
              <a:defRPr/>
            </a:pPr>
            <a:r>
              <a:rPr lang="en-US" sz="1400" dirty="0" smtClean="0">
                <a:latin typeface="Verdana" charset="0"/>
                <a:cs typeface="Verdana" charset="0"/>
              </a:rPr>
              <a:t>Cancer</a:t>
            </a:r>
          </a:p>
          <a:p>
            <a:pPr eaLnBrk="1" hangingPunct="1">
              <a:defRPr/>
            </a:pPr>
            <a:endParaRPr lang="en-US" sz="1400" dirty="0" smtClean="0">
              <a:latin typeface="Verdana" charset="0"/>
              <a:cs typeface="Verdana" charset="0"/>
            </a:endParaRPr>
          </a:p>
          <a:p>
            <a:pPr eaLnBrk="1" hangingPunct="1">
              <a:defRPr/>
            </a:pPr>
            <a:r>
              <a:rPr lang="en-US" sz="1400" dirty="0" smtClean="0">
                <a:latin typeface="Verdana" charset="0"/>
                <a:cs typeface="Verdana" charset="0"/>
              </a:rPr>
              <a:t>- Carrier Status</a:t>
            </a:r>
          </a:p>
          <a:p>
            <a:pPr eaLnBrk="1" hangingPunct="1">
              <a:defRPr/>
            </a:pPr>
            <a:endParaRPr lang="en-US" sz="1400" dirty="0" smtClean="0">
              <a:latin typeface="Verdana" charset="0"/>
              <a:cs typeface="Verdana" charset="0"/>
            </a:endParaRPr>
          </a:p>
          <a:p>
            <a:pPr marL="169863" indent="-169863" eaLnBrk="1" hangingPunct="1">
              <a:defRPr/>
            </a:pPr>
            <a:r>
              <a:rPr lang="en-US" sz="1400" dirty="0" smtClean="0">
                <a:latin typeface="Verdana" charset="0"/>
                <a:cs typeface="Verdana" charset="0"/>
              </a:rPr>
              <a:t>- Which medications could work   best for you and/or which could harm you </a:t>
            </a:r>
          </a:p>
          <a:p>
            <a:pPr eaLnBrk="1" hangingPunct="1">
              <a:defRPr/>
            </a:pPr>
            <a:endParaRPr lang="en-US" sz="1400" dirty="0" smtClean="0">
              <a:latin typeface="Verdana" charset="0"/>
              <a:cs typeface="Verdana" charset="0"/>
            </a:endParaRPr>
          </a:p>
          <a:p>
            <a:pPr eaLnBrk="1" hangingPunct="1">
              <a:defRPr/>
            </a:pPr>
            <a:r>
              <a:rPr lang="en-US" sz="1400" dirty="0" smtClean="0">
                <a:latin typeface="Verdana" charset="0"/>
                <a:cs typeface="Verdana" charset="0"/>
              </a:rPr>
              <a:t>- Ancestry</a:t>
            </a:r>
          </a:p>
          <a:p>
            <a:pPr eaLnBrk="1" hangingPunct="1">
              <a:defRPr/>
            </a:pPr>
            <a:endParaRPr lang="en-US" sz="1400" dirty="0" smtClean="0">
              <a:latin typeface="Verdana" charset="0"/>
              <a:cs typeface="Verdana" charset="0"/>
            </a:endParaRPr>
          </a:p>
          <a:p>
            <a:pPr eaLnBrk="1" hangingPunct="1">
              <a:defRPr/>
            </a:pPr>
            <a:endParaRPr lang="en-US" sz="1400" dirty="0" smtClean="0">
              <a:latin typeface="Verdana" charset="0"/>
              <a:cs typeface="Verdana" charset="0"/>
            </a:endParaRPr>
          </a:p>
        </p:txBody>
      </p:sp>
      <p:sp>
        <p:nvSpPr>
          <p:cNvPr id="2" name="TextBox 2"/>
          <p:cNvSpPr txBox="1">
            <a:spLocks noChangeArrowheads="1"/>
          </p:cNvSpPr>
          <p:nvPr/>
        </p:nvSpPr>
        <p:spPr bwMode="auto">
          <a:xfrm>
            <a:off x="0" y="236538"/>
            <a:ext cx="91440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800" b="1">
                <a:latin typeface="Verdana" charset="0"/>
                <a:cs typeface="Verdana" charset="0"/>
              </a:rPr>
              <a:t>What could you learn from genetic testing?</a:t>
            </a:r>
          </a:p>
        </p:txBody>
      </p:sp>
      <p:pic>
        <p:nvPicPr>
          <p:cNvPr id="7" name="Picture 6" descr="Silhouette_of_Woman_with_Short_Hair_and_Jeans.svg.png"/>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65142" y="1151871"/>
            <a:ext cx="2311697" cy="5245100"/>
          </a:xfrm>
          <a:prstGeom prst="rect">
            <a:avLst/>
          </a:prstGeom>
        </p:spPr>
      </p:pic>
      <p:pic>
        <p:nvPicPr>
          <p:cNvPr id="34820" name="Picture 7" descr="2015_Dana-Pharmacogenetics_cleaned.jp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699125" y="1298575"/>
            <a:ext cx="2978150" cy="425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46637756"/>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extBox 1"/>
          <p:cNvSpPr txBox="1">
            <a:spLocks noChangeArrowheads="1"/>
          </p:cNvSpPr>
          <p:nvPr/>
        </p:nvSpPr>
        <p:spPr bwMode="auto">
          <a:xfrm>
            <a:off x="0" y="207963"/>
            <a:ext cx="91440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800" b="1">
                <a:latin typeface="Verdana" charset="0"/>
                <a:cs typeface="Verdana" charset="0"/>
              </a:rPr>
              <a:t>The </a:t>
            </a:r>
            <a:r>
              <a:rPr lang="ja-JP" altLang="en-US" sz="2800" b="1">
                <a:latin typeface="Verdana" charset="0"/>
                <a:cs typeface="Verdana" charset="0"/>
              </a:rPr>
              <a:t>“</a:t>
            </a:r>
            <a:r>
              <a:rPr lang="en-US" altLang="ja-JP" sz="2800" b="1">
                <a:latin typeface="Verdana" charset="0"/>
                <a:cs typeface="Verdana" charset="0"/>
              </a:rPr>
              <a:t>lighter side</a:t>
            </a:r>
            <a:r>
              <a:rPr lang="ja-JP" altLang="en-US" sz="2800" b="1">
                <a:latin typeface="Verdana" charset="0"/>
                <a:cs typeface="Verdana" charset="0"/>
              </a:rPr>
              <a:t>”</a:t>
            </a:r>
            <a:r>
              <a:rPr lang="en-US" altLang="ja-JP" sz="2800" b="1">
                <a:latin typeface="Verdana" charset="0"/>
                <a:cs typeface="Verdana" charset="0"/>
              </a:rPr>
              <a:t> of DNA analysis</a:t>
            </a:r>
            <a:endParaRPr lang="en-US" sz="2800" b="1">
              <a:latin typeface="Verdana" charset="0"/>
              <a:cs typeface="Verdana" charset="0"/>
            </a:endParaRPr>
          </a:p>
        </p:txBody>
      </p:sp>
      <p:pic>
        <p:nvPicPr>
          <p:cNvPr id="36866" name="Picture 2" descr="IntroPGsketches.jpeg"/>
          <p:cNvPicPr>
            <a:picLocks noChangeAspect="1"/>
          </p:cNvPicPr>
          <p:nvPr/>
        </p:nvPicPr>
        <p:blipFill>
          <a:blip r:embed="rId3">
            <a:extLst>
              <a:ext uri="{28A0092B-C50C-407E-A947-70E740481C1C}">
                <a14:useLocalDpi xmlns:a14="http://schemas.microsoft.com/office/drawing/2010/main" val="0"/>
              </a:ext>
            </a:extLst>
          </a:blip>
          <a:srcRect t="1666" r="46231" b="52290"/>
          <a:stretch>
            <a:fillRect/>
          </a:stretch>
        </p:blipFill>
        <p:spPr bwMode="auto">
          <a:xfrm>
            <a:off x="0" y="1465263"/>
            <a:ext cx="4241800" cy="2806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67" name="TextBox 5"/>
          <p:cNvSpPr txBox="1">
            <a:spLocks noChangeArrowheads="1"/>
          </p:cNvSpPr>
          <p:nvPr/>
        </p:nvSpPr>
        <p:spPr bwMode="auto">
          <a:xfrm>
            <a:off x="558800" y="977900"/>
            <a:ext cx="259397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latin typeface="Verdana" charset="0"/>
                <a:cs typeface="Verdana" charset="0"/>
              </a:rPr>
              <a:t>Photic Sneeze Reflex</a:t>
            </a:r>
          </a:p>
          <a:p>
            <a:pPr eaLnBrk="1" hangingPunct="1"/>
            <a:endParaRPr lang="en-US" sz="1800">
              <a:latin typeface="Verdana" charset="0"/>
              <a:cs typeface="Verdana" charset="0"/>
            </a:endParaRPr>
          </a:p>
        </p:txBody>
      </p:sp>
      <p:sp>
        <p:nvSpPr>
          <p:cNvPr id="36868" name="TextBox 6"/>
          <p:cNvSpPr txBox="1">
            <a:spLocks noChangeArrowheads="1"/>
          </p:cNvSpPr>
          <p:nvPr/>
        </p:nvSpPr>
        <p:spPr bwMode="auto">
          <a:xfrm>
            <a:off x="5695950" y="5291138"/>
            <a:ext cx="18811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latin typeface="Verdana" charset="0"/>
                <a:cs typeface="Verdana" charset="0"/>
              </a:rPr>
              <a:t>Cheek dimples</a:t>
            </a:r>
          </a:p>
        </p:txBody>
      </p:sp>
      <p:sp>
        <p:nvSpPr>
          <p:cNvPr id="36869" name="TextBox 8"/>
          <p:cNvSpPr txBox="1">
            <a:spLocks noChangeArrowheads="1"/>
          </p:cNvSpPr>
          <p:nvPr/>
        </p:nvSpPr>
        <p:spPr bwMode="auto">
          <a:xfrm>
            <a:off x="2266950" y="5105400"/>
            <a:ext cx="1771650" cy="3698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800"/>
          </a:p>
        </p:txBody>
      </p:sp>
      <p:sp>
        <p:nvSpPr>
          <p:cNvPr id="36870" name="TextBox 10"/>
          <p:cNvSpPr txBox="1">
            <a:spLocks noChangeArrowheads="1"/>
          </p:cNvSpPr>
          <p:nvPr/>
        </p:nvSpPr>
        <p:spPr bwMode="auto">
          <a:xfrm>
            <a:off x="6134100" y="977900"/>
            <a:ext cx="24511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latin typeface="Verdana" charset="0"/>
                <a:cs typeface="Verdana" charset="0"/>
              </a:rPr>
              <a:t>Finger Length Ratio</a:t>
            </a:r>
          </a:p>
        </p:txBody>
      </p:sp>
      <p:sp>
        <p:nvSpPr>
          <p:cNvPr id="36871" name="TextBox 11"/>
          <p:cNvSpPr txBox="1">
            <a:spLocks noChangeArrowheads="1"/>
          </p:cNvSpPr>
          <p:nvPr/>
        </p:nvSpPr>
        <p:spPr bwMode="auto">
          <a:xfrm>
            <a:off x="0" y="1460500"/>
            <a:ext cx="685800" cy="3698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800"/>
          </a:p>
        </p:txBody>
      </p:sp>
      <p:pic>
        <p:nvPicPr>
          <p:cNvPr id="36872" name="Picture 1" descr="genetic traits.jpe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648325" y="1465263"/>
            <a:ext cx="3300413" cy="2779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73" name="Picture 2" descr="genetic traits 2.jpeg"/>
          <p:cNvPicPr>
            <a:picLocks noChangeAspect="1"/>
          </p:cNvPicPr>
          <p:nvPr/>
        </p:nvPicPr>
        <p:blipFill>
          <a:blip r:embed="rId5">
            <a:extLst>
              <a:ext uri="{28A0092B-C50C-407E-A947-70E740481C1C}">
                <a14:useLocalDpi xmlns:a14="http://schemas.microsoft.com/office/drawing/2010/main" val="0"/>
              </a:ext>
            </a:extLst>
          </a:blip>
          <a:srcRect l="36673"/>
          <a:stretch>
            <a:fillRect/>
          </a:stretch>
        </p:blipFill>
        <p:spPr bwMode="auto">
          <a:xfrm>
            <a:off x="3425825" y="4064000"/>
            <a:ext cx="2292350" cy="2405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996876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3" name="Picture 1" descr="DNA 1:4.jpg"/>
          <p:cNvPicPr>
            <a:picLocks noChangeAspect="1"/>
          </p:cNvPicPr>
          <p:nvPr/>
        </p:nvPicPr>
        <p:blipFill>
          <a:blip r:embed="rId3">
            <a:extLst>
              <a:ext uri="{28A0092B-C50C-407E-A947-70E740481C1C}">
                <a14:useLocalDpi xmlns:a14="http://schemas.microsoft.com/office/drawing/2010/main" val="0"/>
              </a:ext>
            </a:extLst>
          </a:blip>
          <a:srcRect t="5505" r="12433" b="5505"/>
          <a:stretch>
            <a:fillRect/>
          </a:stretch>
        </p:blipFill>
        <p:spPr bwMode="auto">
          <a:xfrm>
            <a:off x="233363" y="1944688"/>
            <a:ext cx="2027237" cy="2036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descr="DNA 2:4.jpg"/>
          <p:cNvPicPr>
            <a:picLocks noChangeAspect="1"/>
          </p:cNvPicPr>
          <p:nvPr/>
        </p:nvPicPr>
        <p:blipFill rotWithShape="1">
          <a:blip r:embed="rId4">
            <a:extLst>
              <a:ext uri="{28A0092B-C50C-407E-A947-70E740481C1C}">
                <a14:useLocalDpi xmlns:a14="http://schemas.microsoft.com/office/drawing/2010/main" val="0"/>
              </a:ext>
            </a:extLst>
          </a:blip>
          <a:srcRect l="19436" t="9532" r="26205" b="4073"/>
          <a:stretch/>
        </p:blipFill>
        <p:spPr>
          <a:xfrm>
            <a:off x="3290888" y="2065338"/>
            <a:ext cx="896937" cy="1916112"/>
          </a:xfrm>
          <a:prstGeom prst="rect">
            <a:avLst/>
          </a:prstGeom>
          <a:ln w="6350" cmpd="sng">
            <a:solidFill>
              <a:schemeClr val="accent5">
                <a:lumMod val="60000"/>
                <a:lumOff val="40000"/>
              </a:schemeClr>
            </a:solidFill>
            <a:prstDash val="sysDash"/>
          </a:ln>
        </p:spPr>
      </p:pic>
      <p:pic>
        <p:nvPicPr>
          <p:cNvPr id="38915" name="Picture 3" descr="DNA 3:4.jpg"/>
          <p:cNvPicPr>
            <a:picLocks noChangeAspect="1"/>
          </p:cNvPicPr>
          <p:nvPr/>
        </p:nvPicPr>
        <p:blipFill>
          <a:blip r:embed="rId5">
            <a:extLst>
              <a:ext uri="{28A0092B-C50C-407E-A947-70E740481C1C}">
                <a14:useLocalDpi xmlns:a14="http://schemas.microsoft.com/office/drawing/2010/main" val="0"/>
              </a:ext>
            </a:extLst>
          </a:blip>
          <a:srcRect l="14719" t="10724" r="9743" b="13239"/>
          <a:stretch>
            <a:fillRect/>
          </a:stretch>
        </p:blipFill>
        <p:spPr bwMode="auto">
          <a:xfrm>
            <a:off x="5200650" y="1944688"/>
            <a:ext cx="771525" cy="2036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6" name="Picture 5" descr="DNA 4:4.jpg"/>
          <p:cNvPicPr>
            <a:picLocks noChangeAspect="1"/>
          </p:cNvPicPr>
          <p:nvPr/>
        </p:nvPicPr>
        <p:blipFill>
          <a:blip r:embed="rId6">
            <a:extLst>
              <a:ext uri="{28A0092B-C50C-407E-A947-70E740481C1C}">
                <a14:useLocalDpi xmlns:a14="http://schemas.microsoft.com/office/drawing/2010/main" val="0"/>
              </a:ext>
            </a:extLst>
          </a:blip>
          <a:srcRect l="10510" t="6244" r="13011" b="9808"/>
          <a:stretch>
            <a:fillRect/>
          </a:stretch>
        </p:blipFill>
        <p:spPr bwMode="auto">
          <a:xfrm>
            <a:off x="6992938" y="1854200"/>
            <a:ext cx="2041525" cy="212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7" name="TextBox 6"/>
          <p:cNvSpPr txBox="1">
            <a:spLocks noChangeArrowheads="1"/>
          </p:cNvSpPr>
          <p:nvPr/>
        </p:nvSpPr>
        <p:spPr bwMode="auto">
          <a:xfrm>
            <a:off x="1482725" y="203200"/>
            <a:ext cx="6178550"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800" b="1">
                <a:latin typeface="Verdana" charset="0"/>
                <a:cs typeface="Verdana" charset="0"/>
              </a:rPr>
              <a:t>How does direct-to-consumer </a:t>
            </a:r>
          </a:p>
          <a:p>
            <a:pPr algn="ctr" eaLnBrk="1" hangingPunct="1"/>
            <a:r>
              <a:rPr lang="en-US" sz="2800" b="1">
                <a:latin typeface="Verdana" charset="0"/>
                <a:cs typeface="Verdana" charset="0"/>
              </a:rPr>
              <a:t>genetic testing work? </a:t>
            </a:r>
          </a:p>
        </p:txBody>
      </p:sp>
      <p:sp>
        <p:nvSpPr>
          <p:cNvPr id="38918" name="TextBox 7"/>
          <p:cNvSpPr txBox="1">
            <a:spLocks noChangeArrowheads="1"/>
          </p:cNvSpPr>
          <p:nvPr/>
        </p:nvSpPr>
        <p:spPr bwMode="auto">
          <a:xfrm>
            <a:off x="55563" y="4567238"/>
            <a:ext cx="23828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a:latin typeface="Verdana" charset="0"/>
                <a:cs typeface="Verdana" charset="0"/>
              </a:rPr>
              <a:t>1. Order kit online.</a:t>
            </a:r>
          </a:p>
        </p:txBody>
      </p:sp>
      <p:sp>
        <p:nvSpPr>
          <p:cNvPr id="38919" name="TextBox 9"/>
          <p:cNvSpPr txBox="1">
            <a:spLocks noChangeArrowheads="1"/>
          </p:cNvSpPr>
          <p:nvPr/>
        </p:nvSpPr>
        <p:spPr bwMode="auto">
          <a:xfrm>
            <a:off x="2651125" y="4570413"/>
            <a:ext cx="2174875"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a:latin typeface="Verdana" charset="0"/>
                <a:cs typeface="Verdana" charset="0"/>
              </a:rPr>
              <a:t>2. Spit into tube</a:t>
            </a:r>
          </a:p>
          <a:p>
            <a:pPr algn="ctr" eaLnBrk="1" hangingPunct="1"/>
            <a:r>
              <a:rPr lang="en-US" sz="1800">
                <a:latin typeface="Verdana" charset="0"/>
                <a:cs typeface="Verdana" charset="0"/>
              </a:rPr>
              <a:t>and send to lab.</a:t>
            </a:r>
          </a:p>
        </p:txBody>
      </p:sp>
      <p:sp>
        <p:nvSpPr>
          <p:cNvPr id="38920" name="TextBox 10"/>
          <p:cNvSpPr txBox="1">
            <a:spLocks noChangeArrowheads="1"/>
          </p:cNvSpPr>
          <p:nvPr/>
        </p:nvSpPr>
        <p:spPr bwMode="auto">
          <a:xfrm>
            <a:off x="4886325" y="4570413"/>
            <a:ext cx="198755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a:latin typeface="Verdana" charset="0"/>
                <a:cs typeface="Verdana" charset="0"/>
              </a:rPr>
              <a:t>3. The lab analyzes DNA.</a:t>
            </a:r>
          </a:p>
        </p:txBody>
      </p:sp>
      <p:sp>
        <p:nvSpPr>
          <p:cNvPr id="38921" name="TextBox 11"/>
          <p:cNvSpPr txBox="1">
            <a:spLocks noChangeArrowheads="1"/>
          </p:cNvSpPr>
          <p:nvPr/>
        </p:nvSpPr>
        <p:spPr bwMode="auto">
          <a:xfrm>
            <a:off x="6938963" y="4567238"/>
            <a:ext cx="2149475"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a:latin typeface="Verdana" charset="0"/>
                <a:cs typeface="Verdana" charset="0"/>
              </a:rPr>
              <a:t>4. Customer receives results.</a:t>
            </a:r>
          </a:p>
        </p:txBody>
      </p:sp>
      <p:cxnSp>
        <p:nvCxnSpPr>
          <p:cNvPr id="11" name="Straight Arrow Connector 10"/>
          <p:cNvCxnSpPr/>
          <p:nvPr/>
        </p:nvCxnSpPr>
        <p:spPr>
          <a:xfrm>
            <a:off x="2589213" y="2963863"/>
            <a:ext cx="36512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4506913" y="2963863"/>
            <a:ext cx="366712"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a:off x="6299200" y="2963863"/>
            <a:ext cx="36671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2" name="TextBox 1"/>
          <p:cNvSpPr txBox="1"/>
          <p:nvPr/>
        </p:nvSpPr>
        <p:spPr>
          <a:xfrm>
            <a:off x="277813" y="6092825"/>
            <a:ext cx="8588375" cy="646113"/>
          </a:xfrm>
          <a:prstGeom prst="rect">
            <a:avLst/>
          </a:prstGeom>
          <a:noFill/>
        </p:spPr>
        <p:txBody>
          <a:bodyPr wrap="none">
            <a:spAutoFit/>
          </a:bodyPr>
          <a:lstStyle/>
          <a:p>
            <a:pPr>
              <a:defRPr/>
            </a:pPr>
            <a:r>
              <a:rPr lang="en-US" dirty="0">
                <a:latin typeface="Verdana" charset="0"/>
                <a:cs typeface="Verdana" charset="0"/>
              </a:rPr>
              <a:t>Note: Some tests require a doctor’s approval. In this case, results are</a:t>
            </a:r>
          </a:p>
          <a:p>
            <a:pPr marL="744538" indent="-744538">
              <a:defRPr/>
            </a:pPr>
            <a:r>
              <a:rPr lang="en-US" dirty="0">
                <a:latin typeface="Verdana" charset="0"/>
                <a:cs typeface="Verdana" charset="0"/>
              </a:rPr>
              <a:t>typically sent to both the customer and the doctor, so they may discuss.</a:t>
            </a:r>
          </a:p>
        </p:txBody>
      </p:sp>
    </p:spTree>
    <p:extLst>
      <p:ext uri="{BB962C8B-B14F-4D97-AF65-F5344CB8AC3E}">
        <p14:creationId xmlns:p14="http://schemas.microsoft.com/office/powerpoint/2010/main" val="42713027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ext Box 5"/>
          <p:cNvSpPr txBox="1">
            <a:spLocks noChangeArrowheads="1"/>
          </p:cNvSpPr>
          <p:nvPr/>
        </p:nvSpPr>
        <p:spPr bwMode="auto">
          <a:xfrm>
            <a:off x="217488" y="1670050"/>
            <a:ext cx="8710612" cy="386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457200" indent="-4572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95000"/>
              </a:lnSpc>
              <a:buFont typeface="Calibri" charset="0"/>
              <a:buAutoNum type="arabicPeriod"/>
            </a:pPr>
            <a:r>
              <a:rPr lang="en-US">
                <a:solidFill>
                  <a:srgbClr val="000000"/>
                </a:solidFill>
                <a:latin typeface="Verdana" charset="0"/>
                <a:cs typeface="Verdana" charset="0"/>
              </a:rPr>
              <a:t>How likely is it you or your doctor can take action based on genetic information?</a:t>
            </a:r>
          </a:p>
          <a:p>
            <a:pPr eaLnBrk="1" hangingPunct="1">
              <a:lnSpc>
                <a:spcPct val="95000"/>
              </a:lnSpc>
              <a:buFont typeface="Calibri" charset="0"/>
              <a:buAutoNum type="arabicPeriod"/>
            </a:pPr>
            <a:endParaRPr lang="en-US">
              <a:solidFill>
                <a:srgbClr val="000000"/>
              </a:solidFill>
              <a:latin typeface="Verdana" charset="0"/>
              <a:cs typeface="Verdana" charset="0"/>
            </a:endParaRPr>
          </a:p>
          <a:p>
            <a:pPr eaLnBrk="1" hangingPunct="1">
              <a:lnSpc>
                <a:spcPct val="95000"/>
              </a:lnSpc>
              <a:buFont typeface="Calibri" charset="0"/>
              <a:buAutoNum type="arabicPeriod"/>
            </a:pPr>
            <a:r>
              <a:rPr lang="en-US">
                <a:solidFill>
                  <a:srgbClr val="000000"/>
                </a:solidFill>
                <a:latin typeface="Verdana" charset="0"/>
                <a:cs typeface="Verdana" charset="0"/>
              </a:rPr>
              <a:t>How might this information impact you and your family?</a:t>
            </a:r>
          </a:p>
          <a:p>
            <a:pPr eaLnBrk="1" hangingPunct="1">
              <a:lnSpc>
                <a:spcPct val="95000"/>
              </a:lnSpc>
              <a:buFont typeface="Calibri" charset="0"/>
              <a:buAutoNum type="arabicPeriod"/>
            </a:pPr>
            <a:endParaRPr lang="en-US">
              <a:solidFill>
                <a:srgbClr val="000000"/>
              </a:solidFill>
              <a:latin typeface="Verdana" charset="0"/>
              <a:cs typeface="Verdana" charset="0"/>
            </a:endParaRPr>
          </a:p>
          <a:p>
            <a:pPr eaLnBrk="1" hangingPunct="1">
              <a:lnSpc>
                <a:spcPct val="95000"/>
              </a:lnSpc>
              <a:buFont typeface="Calibri" charset="0"/>
              <a:buAutoNum type="arabicPeriod"/>
            </a:pPr>
            <a:r>
              <a:rPr lang="en-US">
                <a:solidFill>
                  <a:srgbClr val="000000"/>
                </a:solidFill>
                <a:latin typeface="Verdana" charset="0"/>
                <a:cs typeface="Verdana" charset="0"/>
              </a:rPr>
              <a:t>How can we ensure access for everyone? </a:t>
            </a:r>
          </a:p>
          <a:p>
            <a:pPr eaLnBrk="1" hangingPunct="1">
              <a:lnSpc>
                <a:spcPct val="95000"/>
              </a:lnSpc>
              <a:buFont typeface="Calibri" charset="0"/>
              <a:buAutoNum type="arabicPeriod"/>
            </a:pPr>
            <a:endParaRPr lang="en-US">
              <a:solidFill>
                <a:srgbClr val="000000"/>
              </a:solidFill>
              <a:latin typeface="Verdana" charset="0"/>
              <a:cs typeface="Verdana" charset="0"/>
            </a:endParaRPr>
          </a:p>
          <a:p>
            <a:pPr eaLnBrk="1" hangingPunct="1">
              <a:lnSpc>
                <a:spcPct val="95000"/>
              </a:lnSpc>
              <a:buFont typeface="Calibri" charset="0"/>
              <a:buAutoNum type="arabicPeriod"/>
            </a:pPr>
            <a:r>
              <a:rPr lang="en-US">
                <a:solidFill>
                  <a:srgbClr val="000000"/>
                </a:solidFill>
                <a:latin typeface="Verdana" charset="0"/>
                <a:cs typeface="Verdana" charset="0"/>
              </a:rPr>
              <a:t>Will people understand that our environment (health care, family, society, etc.) also shapes who we are?</a:t>
            </a:r>
          </a:p>
          <a:p>
            <a:pPr eaLnBrk="1" hangingPunct="1">
              <a:lnSpc>
                <a:spcPct val="95000"/>
              </a:lnSpc>
            </a:pPr>
            <a:endParaRPr lang="en-US">
              <a:solidFill>
                <a:srgbClr val="000000"/>
              </a:solidFill>
              <a:latin typeface="Verdana" charset="0"/>
              <a:cs typeface="Verdana" charset="0"/>
            </a:endParaRPr>
          </a:p>
        </p:txBody>
      </p:sp>
      <p:sp>
        <p:nvSpPr>
          <p:cNvPr id="40962" name="Text Box 5"/>
          <p:cNvSpPr txBox="1">
            <a:spLocks noChangeArrowheads="1"/>
          </p:cNvSpPr>
          <p:nvPr/>
        </p:nvSpPr>
        <p:spPr bwMode="auto">
          <a:xfrm>
            <a:off x="0" y="469900"/>
            <a:ext cx="9144000" cy="50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defRPr sz="2400">
                <a:solidFill>
                  <a:schemeClr val="tx1"/>
                </a:solidFill>
                <a:latin typeface="Arial" charset="0"/>
                <a:ea typeface="ＭＳ Ｐゴシック" charset="0"/>
                <a:cs typeface="ＭＳ Ｐゴシック" charset="0"/>
              </a:defRPr>
            </a:lvl1pPr>
            <a:lvl2pPr indent="-34290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lvl="1" algn="ctr" eaLnBrk="1" hangingPunct="1">
              <a:lnSpc>
                <a:spcPct val="95000"/>
              </a:lnSpc>
              <a:buClr>
                <a:srgbClr val="000000"/>
              </a:buClr>
              <a:buSzPct val="100000"/>
            </a:pPr>
            <a:r>
              <a:rPr lang="en-US" sz="2800" b="1">
                <a:solidFill>
                  <a:srgbClr val="000000"/>
                </a:solidFill>
                <a:latin typeface="Verdana" charset="0"/>
                <a:cs typeface="Verdana" charset="0"/>
              </a:rPr>
              <a:t>Challenges in personal genetics</a:t>
            </a:r>
          </a:p>
        </p:txBody>
      </p:sp>
    </p:spTree>
    <p:extLst>
      <p:ext uri="{BB962C8B-B14F-4D97-AF65-F5344CB8AC3E}">
        <p14:creationId xmlns:p14="http://schemas.microsoft.com/office/powerpoint/2010/main" val="405088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smtClean="0">
                <a:solidFill>
                  <a:schemeClr val="accent1">
                    <a:lumMod val="75000"/>
                  </a:schemeClr>
                </a:solidFill>
              </a:rPr>
              <a:t>Central Dogma of Biology</a:t>
            </a:r>
            <a:endParaRPr lang="en-US" dirty="0">
              <a:solidFill>
                <a:schemeClr val="accent1">
                  <a:lumMod val="75000"/>
                </a:schemeClr>
              </a:solidFill>
            </a:endParaRPr>
          </a:p>
        </p:txBody>
      </p:sp>
      <p:pic>
        <p:nvPicPr>
          <p:cNvPr id="54274" name="Picture 4" descr="tumblr_lubujpdUya1r5h8pqo1_1280.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79775" y="1308100"/>
            <a:ext cx="2646363" cy="532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70431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p:txBody>
          <a:bodyPr/>
          <a:lstStyle/>
          <a:p>
            <a:r>
              <a:rPr lang="en-US">
                <a:solidFill>
                  <a:srgbClr val="376092"/>
                </a:solidFill>
                <a:latin typeface="Verdana" charset="0"/>
                <a:ea typeface="ＭＳ Ｐゴシック" charset="0"/>
                <a:cs typeface="ＭＳ Ｐゴシック" charset="0"/>
              </a:rPr>
              <a:t>PTC Lab</a:t>
            </a:r>
          </a:p>
        </p:txBody>
      </p:sp>
      <p:sp>
        <p:nvSpPr>
          <p:cNvPr id="59394" name="Content Placeholder 3"/>
          <p:cNvSpPr>
            <a:spLocks noGrp="1"/>
          </p:cNvSpPr>
          <p:nvPr>
            <p:ph idx="1"/>
          </p:nvPr>
        </p:nvSpPr>
        <p:spPr/>
        <p:txBody>
          <a:bodyPr/>
          <a:lstStyle/>
          <a:p>
            <a:r>
              <a:rPr lang="en-US">
                <a:latin typeface="Verdana" charset="0"/>
                <a:ea typeface="ＭＳ Ｐゴシック" charset="0"/>
                <a:cs typeface="ＭＳ Ｐゴシック" charset="0"/>
              </a:rPr>
              <a:t>We will be amplifying your own DNA to test whether or not you can taste PTC</a:t>
            </a:r>
          </a:p>
        </p:txBody>
      </p:sp>
    </p:spTree>
    <p:extLst>
      <p:ext uri="{BB962C8B-B14F-4D97-AF65-F5344CB8AC3E}">
        <p14:creationId xmlns:p14="http://schemas.microsoft.com/office/powerpoint/2010/main" val="169520987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p:cNvSpPr>
            <a:spLocks noGrp="1"/>
          </p:cNvSpPr>
          <p:nvPr>
            <p:ph type="title"/>
          </p:nvPr>
        </p:nvSpPr>
        <p:spPr/>
        <p:txBody>
          <a:bodyPr>
            <a:normAutofit fontScale="90000"/>
          </a:bodyPr>
          <a:lstStyle/>
          <a:p>
            <a:r>
              <a:rPr lang="en-US">
                <a:solidFill>
                  <a:srgbClr val="376092"/>
                </a:solidFill>
                <a:latin typeface="Verdana" charset="0"/>
                <a:ea typeface="ＭＳ Ｐゴシック" charset="0"/>
                <a:cs typeface="ＭＳ Ｐゴシック" charset="0"/>
              </a:rPr>
              <a:t>Ethical, legal, and social issues?</a:t>
            </a:r>
          </a:p>
        </p:txBody>
      </p:sp>
      <p:sp>
        <p:nvSpPr>
          <p:cNvPr id="3" name="Content Placeholder 2"/>
          <p:cNvSpPr>
            <a:spLocks noGrp="1"/>
          </p:cNvSpPr>
          <p:nvPr>
            <p:ph idx="1"/>
          </p:nvPr>
        </p:nvSpPr>
        <p:spPr/>
        <p:txBody>
          <a:bodyPr/>
          <a:lstStyle/>
          <a:p>
            <a:r>
              <a:rPr lang="en-US">
                <a:latin typeface="Verdana" charset="0"/>
                <a:ea typeface="ＭＳ Ｐゴシック" charset="0"/>
                <a:cs typeface="ＭＳ Ｐゴシック" charset="0"/>
              </a:rPr>
              <a:t>Health benefits</a:t>
            </a:r>
          </a:p>
          <a:p>
            <a:r>
              <a:rPr lang="en-US">
                <a:latin typeface="Verdana" charset="0"/>
                <a:ea typeface="ＭＳ Ｐゴシック" charset="0"/>
                <a:cs typeface="ＭＳ Ｐゴシック" charset="0"/>
              </a:rPr>
              <a:t>Social Connections</a:t>
            </a:r>
          </a:p>
          <a:p>
            <a:r>
              <a:rPr lang="en-US">
                <a:latin typeface="Verdana" charset="0"/>
                <a:ea typeface="ＭＳ Ｐゴシック" charset="0"/>
                <a:cs typeface="ＭＳ Ｐゴシック" charset="0"/>
              </a:rPr>
              <a:t>Privacy issues</a:t>
            </a:r>
          </a:p>
          <a:p>
            <a:r>
              <a:rPr lang="en-US">
                <a:latin typeface="Verdana" charset="0"/>
                <a:ea typeface="ＭＳ Ｐゴシック" charset="0"/>
                <a:cs typeface="ＭＳ Ｐゴシック" charset="0"/>
              </a:rPr>
              <a:t>Fear of genetic discrimination</a:t>
            </a:r>
          </a:p>
          <a:p>
            <a:r>
              <a:rPr lang="en-US">
                <a:latin typeface="Verdana" charset="0"/>
                <a:ea typeface="ＭＳ Ｐゴシック" charset="0"/>
                <a:cs typeface="ＭＳ Ｐゴシック" charset="0"/>
              </a:rPr>
              <a:t>Preimplantation genetic diagnosis</a:t>
            </a:r>
          </a:p>
        </p:txBody>
      </p:sp>
    </p:spTree>
    <p:extLst>
      <p:ext uri="{BB962C8B-B14F-4D97-AF65-F5344CB8AC3E}">
        <p14:creationId xmlns:p14="http://schemas.microsoft.com/office/powerpoint/2010/main" val="366950563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3"/>
          <p:cNvSpPr>
            <a:spLocks noGrp="1"/>
          </p:cNvSpPr>
          <p:nvPr>
            <p:ph type="title"/>
          </p:nvPr>
        </p:nvSpPr>
        <p:spPr/>
        <p:txBody>
          <a:bodyPr/>
          <a:lstStyle/>
          <a:p>
            <a:r>
              <a:rPr lang="en-US">
                <a:latin typeface="Verdana" charset="0"/>
                <a:ea typeface="ＭＳ Ｐゴシック" charset="0"/>
                <a:cs typeface="ＭＳ Ｐゴシック" charset="0"/>
              </a:rPr>
              <a:t>Informed Consent and Disclosure</a:t>
            </a:r>
          </a:p>
        </p:txBody>
      </p:sp>
      <p:sp>
        <p:nvSpPr>
          <p:cNvPr id="61442" name="Content Placeholder 5"/>
          <p:cNvSpPr>
            <a:spLocks noGrp="1"/>
          </p:cNvSpPr>
          <p:nvPr>
            <p:ph idx="1"/>
          </p:nvPr>
        </p:nvSpPr>
        <p:spPr/>
        <p:txBody>
          <a:bodyPr/>
          <a:lstStyle/>
          <a:p>
            <a:r>
              <a:rPr lang="en-US">
                <a:solidFill>
                  <a:srgbClr val="376092"/>
                </a:solidFill>
                <a:latin typeface="Verdana" charset="0"/>
                <a:ea typeface="ＭＳ Ｐゴシック" charset="0"/>
                <a:cs typeface="ＭＳ Ｐゴシック" charset="0"/>
              </a:rPr>
              <a:t>What is my DNA sample being used for?</a:t>
            </a:r>
          </a:p>
          <a:p>
            <a:r>
              <a:rPr lang="en-US">
                <a:solidFill>
                  <a:srgbClr val="376092"/>
                </a:solidFill>
                <a:latin typeface="Verdana" charset="0"/>
                <a:ea typeface="ＭＳ Ｐゴシック" charset="0"/>
                <a:cs typeface="ＭＳ Ｐゴシック" charset="0"/>
              </a:rPr>
              <a:t>Does my DNA type tell me anything about my life or health?</a:t>
            </a:r>
          </a:p>
          <a:p>
            <a:r>
              <a:rPr lang="en-US">
                <a:solidFill>
                  <a:srgbClr val="376092"/>
                </a:solidFill>
                <a:latin typeface="Verdana" charset="0"/>
                <a:ea typeface="ＭＳ Ｐゴシック" charset="0"/>
                <a:cs typeface="ＭＳ Ｐゴシック" charset="0"/>
              </a:rPr>
              <a:t>Can my data be linked personally to me? </a:t>
            </a:r>
          </a:p>
        </p:txBody>
      </p:sp>
    </p:spTree>
    <p:extLst>
      <p:ext uri="{BB962C8B-B14F-4D97-AF65-F5344CB8AC3E}">
        <p14:creationId xmlns:p14="http://schemas.microsoft.com/office/powerpoint/2010/main" val="252691672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p:cNvSpPr>
            <a:spLocks noGrp="1"/>
          </p:cNvSpPr>
          <p:nvPr>
            <p:ph type="title"/>
          </p:nvPr>
        </p:nvSpPr>
        <p:spPr/>
        <p:txBody>
          <a:bodyPr/>
          <a:lstStyle/>
          <a:p>
            <a:r>
              <a:rPr lang="en-US">
                <a:solidFill>
                  <a:srgbClr val="376092"/>
                </a:solidFill>
                <a:latin typeface="Verdana" charset="0"/>
                <a:ea typeface="ＭＳ Ｐゴシック" charset="0"/>
                <a:cs typeface="ＭＳ Ｐゴシック" charset="0"/>
              </a:rPr>
              <a:t>Lab Day 1</a:t>
            </a:r>
          </a:p>
        </p:txBody>
      </p:sp>
      <p:pic>
        <p:nvPicPr>
          <p:cNvPr id="62466" name="Picture 3" descr="Screen Shot 2017-07-17 at 9.32.34 AM.png"/>
          <p:cNvPicPr>
            <a:picLocks noChangeAspect="1"/>
          </p:cNvPicPr>
          <p:nvPr/>
        </p:nvPicPr>
        <p:blipFill>
          <a:blip r:embed="rId2">
            <a:extLst>
              <a:ext uri="{28A0092B-C50C-407E-A947-70E740481C1C}">
                <a14:useLocalDpi xmlns:a14="http://schemas.microsoft.com/office/drawing/2010/main" val="0"/>
              </a:ext>
            </a:extLst>
          </a:blip>
          <a:srcRect t="2174"/>
          <a:stretch>
            <a:fillRect/>
          </a:stretch>
        </p:blipFill>
        <p:spPr bwMode="auto">
          <a:xfrm>
            <a:off x="0" y="1417638"/>
            <a:ext cx="9144000" cy="5246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800015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p:txBody>
          <a:bodyPr/>
          <a:lstStyle/>
          <a:p>
            <a:r>
              <a:rPr lang="en-US">
                <a:solidFill>
                  <a:srgbClr val="376092"/>
                </a:solidFill>
                <a:latin typeface="Verdana" charset="0"/>
                <a:ea typeface="ＭＳ Ｐゴシック" charset="0"/>
                <a:cs typeface="ＭＳ Ｐゴシック" charset="0"/>
              </a:rPr>
              <a:t>Lab Day 2</a:t>
            </a:r>
          </a:p>
        </p:txBody>
      </p:sp>
      <p:pic>
        <p:nvPicPr>
          <p:cNvPr id="63490" name="Picture 3" descr="Screen Shot 2017-07-17 at 9.33.52 AM.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2044700"/>
            <a:ext cx="9144000"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062438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p:txBody>
          <a:bodyPr/>
          <a:lstStyle/>
          <a:p>
            <a:r>
              <a:rPr lang="en-US">
                <a:latin typeface="Verdana" charset="0"/>
                <a:ea typeface="ＭＳ Ｐゴシック" charset="0"/>
                <a:cs typeface="ＭＳ Ｐゴシック" charset="0"/>
              </a:rPr>
              <a:t>Lab Day 3</a:t>
            </a:r>
          </a:p>
        </p:txBody>
      </p:sp>
      <p:pic>
        <p:nvPicPr>
          <p:cNvPr id="64514" name="Picture 4" descr="Screen Shot 2017-07-17 at 9.38.41 AM.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4227513"/>
            <a:ext cx="9144000" cy="180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3772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1"/>
          <p:cNvSpPr>
            <a:spLocks noGrp="1"/>
          </p:cNvSpPr>
          <p:nvPr>
            <p:ph type="title"/>
          </p:nvPr>
        </p:nvSpPr>
        <p:spPr/>
        <p:txBody>
          <a:bodyPr/>
          <a:lstStyle/>
          <a:p>
            <a:r>
              <a:rPr lang="en-US">
                <a:latin typeface="Verdana" charset="0"/>
                <a:ea typeface="ＭＳ Ｐゴシック" charset="0"/>
                <a:cs typeface="ＭＳ Ｐゴシック" charset="0"/>
              </a:rPr>
              <a:t>Lab Day 4</a:t>
            </a:r>
          </a:p>
        </p:txBody>
      </p:sp>
      <p:pic>
        <p:nvPicPr>
          <p:cNvPr id="65538" name="Picture 2" descr="Screen Shot 2017-07-17 at 9.38.46 AM.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2479675"/>
            <a:ext cx="9144000" cy="2016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2351997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7" name="Picture 2" descr="main-qimg-d9708c69480bb104bd82dda5d5bd7a10-c.jpg"/>
          <p:cNvPicPr>
            <a:picLocks noChangeAspect="1"/>
          </p:cNvPicPr>
          <p:nvPr/>
        </p:nvPicPr>
        <p:blipFill>
          <a:blip r:embed="rId3">
            <a:extLst>
              <a:ext uri="{28A0092B-C50C-407E-A947-70E740481C1C}">
                <a14:useLocalDpi xmlns:a14="http://schemas.microsoft.com/office/drawing/2010/main" val="0"/>
              </a:ext>
            </a:extLst>
          </a:blip>
          <a:srcRect t="6364"/>
          <a:stretch>
            <a:fillRect/>
          </a:stretch>
        </p:blipFill>
        <p:spPr bwMode="auto">
          <a:xfrm>
            <a:off x="1081088" y="1019175"/>
            <a:ext cx="7620000" cy="583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298" name="Title 3"/>
          <p:cNvSpPr>
            <a:spLocks noGrp="1"/>
          </p:cNvSpPr>
          <p:nvPr>
            <p:ph type="title"/>
          </p:nvPr>
        </p:nvSpPr>
        <p:spPr>
          <a:xfrm>
            <a:off x="457200" y="117475"/>
            <a:ext cx="8229600" cy="1143000"/>
          </a:xfrm>
        </p:spPr>
        <p:txBody>
          <a:bodyPr/>
          <a:lstStyle/>
          <a:p>
            <a:r>
              <a:rPr lang="en-US">
                <a:solidFill>
                  <a:srgbClr val="376092"/>
                </a:solidFill>
                <a:latin typeface="Verdana" charset="0"/>
                <a:ea typeface="ＭＳ Ｐゴシック" charset="0"/>
                <a:cs typeface="ＭＳ Ｐゴシック" charset="0"/>
              </a:rPr>
              <a:t>DNA in your cells</a:t>
            </a:r>
          </a:p>
        </p:txBody>
      </p:sp>
    </p:spTree>
    <p:extLst>
      <p:ext uri="{BB962C8B-B14F-4D97-AF65-F5344CB8AC3E}">
        <p14:creationId xmlns:p14="http://schemas.microsoft.com/office/powerpoint/2010/main" val="332986220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321" name="Picture 2" descr="dna-replication-transcription-and-translation-1-638.jpg"/>
          <p:cNvPicPr>
            <a:picLocks noChangeAspect="1"/>
          </p:cNvPicPr>
          <p:nvPr/>
        </p:nvPicPr>
        <p:blipFill>
          <a:blip r:embed="rId2">
            <a:extLst>
              <a:ext uri="{28A0092B-C50C-407E-A947-70E740481C1C}">
                <a14:useLocalDpi xmlns:a14="http://schemas.microsoft.com/office/drawing/2010/main" val="0"/>
              </a:ext>
            </a:extLst>
          </a:blip>
          <a:srcRect t="12170"/>
          <a:stretch>
            <a:fillRect/>
          </a:stretch>
        </p:blipFill>
        <p:spPr bwMode="auto">
          <a:xfrm>
            <a:off x="276225" y="2116138"/>
            <a:ext cx="8102600" cy="400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3130736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2"/>
          <p:cNvSpPr>
            <a:spLocks noGrp="1"/>
          </p:cNvSpPr>
          <p:nvPr>
            <p:ph type="ctrTitle"/>
          </p:nvPr>
        </p:nvSpPr>
        <p:spPr/>
        <p:txBody>
          <a:bodyPr/>
          <a:lstStyle/>
          <a:p>
            <a:r>
              <a:rPr lang="en-US">
                <a:solidFill>
                  <a:srgbClr val="376092"/>
                </a:solidFill>
                <a:latin typeface="Verdana" charset="0"/>
                <a:ea typeface="ＭＳ Ｐゴシック" charset="0"/>
                <a:cs typeface="ＭＳ Ｐゴシック" charset="0"/>
              </a:rPr>
              <a:t>Personal Genetics</a:t>
            </a:r>
          </a:p>
        </p:txBody>
      </p:sp>
      <p:sp>
        <p:nvSpPr>
          <p:cNvPr id="4" name="Subtitle 3"/>
          <p:cNvSpPr>
            <a:spLocks noGrp="1"/>
          </p:cNvSpPr>
          <p:nvPr>
            <p:ph type="subTitle" idx="1"/>
          </p:nvPr>
        </p:nvSpPr>
        <p:spPr/>
        <p:txBody>
          <a:bodyPr/>
          <a:lstStyle/>
          <a:p>
            <a:pPr>
              <a:defRPr/>
            </a:pPr>
            <a:endParaRPr lang="en-US"/>
          </a:p>
        </p:txBody>
      </p:sp>
    </p:spTree>
    <p:extLst>
      <p:ext uri="{BB962C8B-B14F-4D97-AF65-F5344CB8AC3E}">
        <p14:creationId xmlns:p14="http://schemas.microsoft.com/office/powerpoint/2010/main" val="6235658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Content Placeholder 2"/>
          <p:cNvSpPr>
            <a:spLocks noGrp="1"/>
          </p:cNvSpPr>
          <p:nvPr>
            <p:ph idx="1"/>
          </p:nvPr>
        </p:nvSpPr>
        <p:spPr>
          <a:xfrm>
            <a:off x="457200" y="471488"/>
            <a:ext cx="8229600" cy="5565775"/>
          </a:xfrm>
        </p:spPr>
        <p:txBody>
          <a:bodyPr/>
          <a:lstStyle/>
          <a:p>
            <a:pPr algn="ctr" eaLnBrk="1" hangingPunct="1">
              <a:lnSpc>
                <a:spcPct val="90000"/>
              </a:lnSpc>
              <a:spcAft>
                <a:spcPts val="1200"/>
              </a:spcAft>
              <a:buFont typeface="Arial" charset="0"/>
              <a:buNone/>
            </a:pPr>
            <a:r>
              <a:rPr lang="en-US" sz="2800" b="1">
                <a:latin typeface="Verdana" charset="0"/>
                <a:ea typeface="ＭＳ Ｐゴシック" charset="0"/>
                <a:cs typeface="Verdana" charset="0"/>
              </a:rPr>
              <a:t>Do Now </a:t>
            </a:r>
            <a:endParaRPr lang="en-US" sz="2800">
              <a:latin typeface="Verdana" charset="0"/>
              <a:ea typeface="ＭＳ Ｐゴシック" charset="0"/>
              <a:cs typeface="Verdana" charset="0"/>
            </a:endParaRPr>
          </a:p>
          <a:p>
            <a:pPr eaLnBrk="1" hangingPunct="1">
              <a:lnSpc>
                <a:spcPct val="90000"/>
              </a:lnSpc>
              <a:buFont typeface="Arial" charset="0"/>
              <a:buNone/>
            </a:pPr>
            <a:r>
              <a:rPr lang="en-US" sz="2800">
                <a:latin typeface="Verdana" charset="0"/>
                <a:ea typeface="ＭＳ Ｐゴシック" charset="0"/>
                <a:cs typeface="Verdana" charset="0"/>
              </a:rPr>
              <a:t>Discuss the following questions with the person (or people) next to you:</a:t>
            </a:r>
          </a:p>
          <a:p>
            <a:pPr eaLnBrk="1" hangingPunct="1">
              <a:lnSpc>
                <a:spcPct val="90000"/>
              </a:lnSpc>
              <a:buFont typeface="Arial" charset="0"/>
              <a:buNone/>
            </a:pPr>
            <a:r>
              <a:rPr lang="en-US" sz="2400">
                <a:latin typeface="Verdana" charset="0"/>
                <a:ea typeface="ＭＳ Ｐゴシック" charset="0"/>
                <a:cs typeface="Verdana" charset="0"/>
              </a:rPr>
              <a:t>	</a:t>
            </a:r>
          </a:p>
          <a:p>
            <a:pPr eaLnBrk="1" hangingPunct="1">
              <a:lnSpc>
                <a:spcPct val="90000"/>
              </a:lnSpc>
              <a:buFont typeface="Calibri" charset="0"/>
              <a:buAutoNum type="arabicPeriod"/>
            </a:pPr>
            <a:r>
              <a:rPr lang="en-US" sz="2400">
                <a:latin typeface="Verdana" charset="0"/>
                <a:ea typeface="ＭＳ Ｐゴシック" charset="0"/>
                <a:cs typeface="Verdana" charset="0"/>
              </a:rPr>
              <a:t>What are the potential benefits to knowing more about your likelihood of developing a genetic disease?</a:t>
            </a:r>
          </a:p>
          <a:p>
            <a:pPr eaLnBrk="1" hangingPunct="1">
              <a:lnSpc>
                <a:spcPct val="90000"/>
              </a:lnSpc>
              <a:buFont typeface="Calibri" charset="0"/>
              <a:buAutoNum type="arabicPeriod"/>
            </a:pPr>
            <a:endParaRPr lang="en-US" sz="2400">
              <a:latin typeface="Verdana" charset="0"/>
              <a:ea typeface="ＭＳ Ｐゴシック" charset="0"/>
              <a:cs typeface="Verdana" charset="0"/>
            </a:endParaRPr>
          </a:p>
          <a:p>
            <a:pPr eaLnBrk="1" hangingPunct="1">
              <a:lnSpc>
                <a:spcPct val="90000"/>
              </a:lnSpc>
              <a:buFont typeface="Calibri" charset="0"/>
              <a:buAutoNum type="arabicPeriod"/>
            </a:pPr>
            <a:r>
              <a:rPr lang="en-US" sz="2400">
                <a:latin typeface="Verdana" charset="0"/>
                <a:ea typeface="ＭＳ Ｐゴシック" charset="0"/>
                <a:cs typeface="Verdana" charset="0"/>
              </a:rPr>
              <a:t>What are the possible downsides to knowing?</a:t>
            </a:r>
          </a:p>
          <a:p>
            <a:pPr eaLnBrk="1" hangingPunct="1">
              <a:lnSpc>
                <a:spcPct val="90000"/>
              </a:lnSpc>
              <a:buFont typeface="Calibri" charset="0"/>
              <a:buAutoNum type="arabicPeriod"/>
            </a:pPr>
            <a:endParaRPr lang="en-US" sz="2400">
              <a:latin typeface="Verdana" charset="0"/>
              <a:ea typeface="ＭＳ Ｐゴシック" charset="0"/>
              <a:cs typeface="Verdana" charset="0"/>
            </a:endParaRPr>
          </a:p>
          <a:p>
            <a:pPr eaLnBrk="1" hangingPunct="1">
              <a:lnSpc>
                <a:spcPct val="90000"/>
              </a:lnSpc>
              <a:buFont typeface="Calibri" charset="0"/>
              <a:buAutoNum type="arabicPeriod"/>
            </a:pPr>
            <a:r>
              <a:rPr lang="en-US" sz="2400">
                <a:latin typeface="Verdana" charset="0"/>
                <a:ea typeface="ＭＳ Ｐゴシック" charset="0"/>
                <a:cs typeface="Verdana" charset="0"/>
              </a:rPr>
              <a:t>Aside from health and medical information, what else might you be curious to learn about from your DNA? </a:t>
            </a:r>
          </a:p>
          <a:p>
            <a:pPr eaLnBrk="1" hangingPunct="1">
              <a:lnSpc>
                <a:spcPct val="90000"/>
              </a:lnSpc>
              <a:buFont typeface="Arial" charset="0"/>
              <a:buNone/>
            </a:pPr>
            <a:endParaRPr lang="en-US" sz="3000">
              <a:latin typeface="Verdana" charset="0"/>
              <a:ea typeface="ＭＳ Ｐゴシック" charset="0"/>
              <a:cs typeface="Verdana" charset="0"/>
            </a:endParaRPr>
          </a:p>
          <a:p>
            <a:pPr eaLnBrk="1" hangingPunct="1">
              <a:lnSpc>
                <a:spcPct val="90000"/>
              </a:lnSpc>
            </a:pPr>
            <a:endParaRPr lang="en-US" sz="3000">
              <a:latin typeface="Verdana" charset="0"/>
              <a:ea typeface="ＭＳ Ｐゴシック" charset="0"/>
              <a:cs typeface="Verdana" charset="0"/>
            </a:endParaRPr>
          </a:p>
        </p:txBody>
      </p:sp>
    </p:spTree>
    <p:extLst>
      <p:ext uri="{BB962C8B-B14F-4D97-AF65-F5344CB8AC3E}">
        <p14:creationId xmlns:p14="http://schemas.microsoft.com/office/powerpoint/2010/main" val="168926100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ext Box 4"/>
          <p:cNvSpPr txBox="1">
            <a:spLocks noChangeArrowheads="1"/>
          </p:cNvSpPr>
          <p:nvPr/>
        </p:nvSpPr>
        <p:spPr bwMode="auto">
          <a:xfrm>
            <a:off x="279400" y="477838"/>
            <a:ext cx="8586788" cy="585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charset="0"/>
                <a:ea typeface="ＭＳ Ｐゴシック" charset="0"/>
                <a:cs typeface="ＭＳ Ｐゴシック" charset="0"/>
              </a:defRPr>
            </a:lvl1pPr>
            <a:lvl2pPr indent="-34290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lnSpc>
                <a:spcPct val="95000"/>
              </a:lnSpc>
            </a:pPr>
            <a:r>
              <a:rPr lang="en-US" sz="2800" b="1">
                <a:solidFill>
                  <a:srgbClr val="000000"/>
                </a:solidFill>
                <a:latin typeface="Verdana" charset="0"/>
                <a:cs typeface="Verdana" charset="0"/>
              </a:rPr>
              <a:t>Genetics is getting more personal </a:t>
            </a:r>
            <a:endParaRPr lang="en-US" b="1">
              <a:solidFill>
                <a:srgbClr val="000000"/>
              </a:solidFill>
              <a:latin typeface="Verdana" charset="0"/>
              <a:cs typeface="Verdana" charset="0"/>
            </a:endParaRPr>
          </a:p>
          <a:p>
            <a:pPr algn="ctr" eaLnBrk="1" hangingPunct="1">
              <a:lnSpc>
                <a:spcPct val="95000"/>
              </a:lnSpc>
            </a:pPr>
            <a:r>
              <a:rPr lang="en-US" sz="2800">
                <a:solidFill>
                  <a:srgbClr val="000000"/>
                </a:solidFill>
                <a:latin typeface="Verdana" charset="0"/>
                <a:cs typeface="Verdana" charset="0"/>
              </a:rPr>
              <a:t>because learning about our own </a:t>
            </a:r>
            <a:endParaRPr lang="en-US">
              <a:latin typeface="Verdana" charset="0"/>
              <a:cs typeface="Verdana" charset="0"/>
            </a:endParaRPr>
          </a:p>
          <a:p>
            <a:pPr algn="ctr" eaLnBrk="1" hangingPunct="1">
              <a:lnSpc>
                <a:spcPct val="95000"/>
              </a:lnSpc>
            </a:pPr>
            <a:r>
              <a:rPr lang="en-US" sz="2800">
                <a:solidFill>
                  <a:srgbClr val="000000"/>
                </a:solidFill>
                <a:latin typeface="Verdana" charset="0"/>
                <a:cs typeface="Verdana" charset="0"/>
              </a:rPr>
              <a:t>DNA is rapidly becoming </a:t>
            </a:r>
            <a:endParaRPr lang="en-US">
              <a:latin typeface="Verdana" charset="0"/>
              <a:cs typeface="Verdana" charset="0"/>
            </a:endParaRPr>
          </a:p>
          <a:p>
            <a:pPr algn="ctr" eaLnBrk="1" hangingPunct="1">
              <a:lnSpc>
                <a:spcPct val="95000"/>
              </a:lnSpc>
            </a:pPr>
            <a:r>
              <a:rPr lang="en-US" sz="2800" b="1">
                <a:solidFill>
                  <a:srgbClr val="000000"/>
                </a:solidFill>
                <a:latin typeface="Verdana" charset="0"/>
                <a:cs typeface="Verdana" charset="0"/>
              </a:rPr>
              <a:t>inexpensive </a:t>
            </a:r>
            <a:r>
              <a:rPr lang="en-US" sz="2800">
                <a:solidFill>
                  <a:srgbClr val="000000"/>
                </a:solidFill>
                <a:latin typeface="Verdana" charset="0"/>
                <a:cs typeface="Verdana" charset="0"/>
              </a:rPr>
              <a:t>and</a:t>
            </a:r>
            <a:r>
              <a:rPr lang="en-US" sz="2800" b="1">
                <a:solidFill>
                  <a:srgbClr val="000000"/>
                </a:solidFill>
                <a:latin typeface="Verdana" charset="0"/>
                <a:cs typeface="Verdana" charset="0"/>
              </a:rPr>
              <a:t> accessible.</a:t>
            </a:r>
          </a:p>
          <a:p>
            <a:pPr lvl="1" algn="ctr" eaLnBrk="1" hangingPunct="1">
              <a:lnSpc>
                <a:spcPct val="95000"/>
              </a:lnSpc>
              <a:buClr>
                <a:srgbClr val="000000"/>
              </a:buClr>
              <a:buSzPct val="100000"/>
            </a:pPr>
            <a:endParaRPr lang="en-US">
              <a:solidFill>
                <a:srgbClr val="000000"/>
              </a:solidFill>
              <a:latin typeface="Verdana" charset="0"/>
              <a:cs typeface="Verdana" charset="0"/>
            </a:endParaRPr>
          </a:p>
          <a:p>
            <a:pPr lvl="1" eaLnBrk="1" hangingPunct="1">
              <a:lnSpc>
                <a:spcPct val="95000"/>
              </a:lnSpc>
              <a:buClr>
                <a:srgbClr val="000000"/>
              </a:buClr>
              <a:buSzPct val="100000"/>
            </a:pPr>
            <a:endParaRPr lang="en-US">
              <a:solidFill>
                <a:srgbClr val="000000"/>
              </a:solidFill>
              <a:latin typeface="Verdana" charset="0"/>
              <a:cs typeface="Verdana" charset="0"/>
            </a:endParaRPr>
          </a:p>
          <a:p>
            <a:pPr lvl="1" eaLnBrk="1" hangingPunct="1">
              <a:lnSpc>
                <a:spcPct val="95000"/>
              </a:lnSpc>
              <a:buClr>
                <a:srgbClr val="000000"/>
              </a:buClr>
              <a:buSzPct val="100000"/>
            </a:pPr>
            <a:r>
              <a:rPr lang="en-US">
                <a:solidFill>
                  <a:srgbClr val="000000"/>
                </a:solidFill>
                <a:latin typeface="Verdana" charset="0"/>
                <a:cs typeface="Verdana" charset="0"/>
              </a:rPr>
              <a:t>DNA analysis can provide: </a:t>
            </a:r>
          </a:p>
          <a:p>
            <a:pPr lvl="1" algn="ctr" eaLnBrk="1" hangingPunct="1">
              <a:lnSpc>
                <a:spcPct val="95000"/>
              </a:lnSpc>
              <a:buClr>
                <a:srgbClr val="000000"/>
              </a:buClr>
              <a:buSzPct val="100000"/>
            </a:pPr>
            <a:endParaRPr lang="en-US">
              <a:solidFill>
                <a:srgbClr val="000000"/>
              </a:solidFill>
              <a:latin typeface="Verdana" charset="0"/>
              <a:cs typeface="Verdana" charset="0"/>
            </a:endParaRPr>
          </a:p>
          <a:p>
            <a:pPr lvl="1" eaLnBrk="1" hangingPunct="1">
              <a:lnSpc>
                <a:spcPct val="95000"/>
              </a:lnSpc>
              <a:buClr>
                <a:srgbClr val="000000"/>
              </a:buClr>
              <a:buSzPct val="100000"/>
              <a:buFontTx/>
              <a:buChar char="•"/>
            </a:pPr>
            <a:r>
              <a:rPr lang="en-US">
                <a:solidFill>
                  <a:srgbClr val="000000"/>
                </a:solidFill>
                <a:latin typeface="Verdana" charset="0"/>
                <a:cs typeface="Verdana" charset="0"/>
              </a:rPr>
              <a:t>Insights about our health, behavior, family history and other traits.</a:t>
            </a:r>
          </a:p>
          <a:p>
            <a:pPr lvl="1" eaLnBrk="1" hangingPunct="1">
              <a:lnSpc>
                <a:spcPct val="95000"/>
              </a:lnSpc>
              <a:buClr>
                <a:srgbClr val="000000"/>
              </a:buClr>
              <a:buSzPct val="100000"/>
              <a:buFontTx/>
              <a:buChar char="•"/>
            </a:pPr>
            <a:endParaRPr lang="en-US">
              <a:solidFill>
                <a:srgbClr val="000000"/>
              </a:solidFill>
              <a:latin typeface="Verdana" charset="0"/>
              <a:cs typeface="Verdana" charset="0"/>
            </a:endParaRPr>
          </a:p>
          <a:p>
            <a:pPr lvl="1" eaLnBrk="1" hangingPunct="1">
              <a:lnSpc>
                <a:spcPct val="95000"/>
              </a:lnSpc>
              <a:buClr>
                <a:srgbClr val="000000"/>
              </a:buClr>
              <a:buSzPct val="100000"/>
              <a:buFontTx/>
              <a:buChar char="•"/>
            </a:pPr>
            <a:r>
              <a:rPr lang="en-US">
                <a:solidFill>
                  <a:srgbClr val="000000"/>
                </a:solidFill>
                <a:latin typeface="Verdana" charset="0"/>
                <a:cs typeface="Verdana" charset="0"/>
              </a:rPr>
              <a:t>Highly personal information with personal, social and familial impact.</a:t>
            </a:r>
          </a:p>
          <a:p>
            <a:pPr lvl="1" eaLnBrk="1" hangingPunct="1">
              <a:lnSpc>
                <a:spcPct val="95000"/>
              </a:lnSpc>
              <a:buClr>
                <a:srgbClr val="000000"/>
              </a:buClr>
              <a:buSzPct val="100000"/>
              <a:buFontTx/>
              <a:buChar char="•"/>
            </a:pPr>
            <a:endParaRPr lang="en-US">
              <a:solidFill>
                <a:srgbClr val="000000"/>
              </a:solidFill>
              <a:latin typeface="Verdana" charset="0"/>
              <a:cs typeface="Verdana" charset="0"/>
            </a:endParaRPr>
          </a:p>
          <a:p>
            <a:pPr lvl="1" eaLnBrk="1" hangingPunct="1">
              <a:lnSpc>
                <a:spcPct val="95000"/>
              </a:lnSpc>
              <a:buClr>
                <a:srgbClr val="000000"/>
              </a:buClr>
              <a:buSzPct val="100000"/>
              <a:buFontTx/>
              <a:buChar char="•"/>
            </a:pPr>
            <a:r>
              <a:rPr lang="en-US">
                <a:solidFill>
                  <a:srgbClr val="000000"/>
                </a:solidFill>
                <a:latin typeface="Verdana" charset="0"/>
                <a:cs typeface="Verdana" charset="0"/>
              </a:rPr>
              <a:t>Information about genes and traits available to consumers through their doctor.</a:t>
            </a:r>
          </a:p>
        </p:txBody>
      </p:sp>
    </p:spTree>
    <p:extLst>
      <p:ext uri="{BB962C8B-B14F-4D97-AF65-F5344CB8AC3E}">
        <p14:creationId xmlns:p14="http://schemas.microsoft.com/office/powerpoint/2010/main" val="202867602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ext Box 5"/>
          <p:cNvSpPr txBox="1">
            <a:spLocks noChangeArrowheads="1"/>
          </p:cNvSpPr>
          <p:nvPr/>
        </p:nvSpPr>
        <p:spPr bwMode="auto">
          <a:xfrm>
            <a:off x="639763" y="1104900"/>
            <a:ext cx="7864475" cy="1243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20000"/>
              </a:spcBef>
              <a:buFont typeface="Arial" charset="0"/>
              <a:buChar char="•"/>
            </a:pPr>
            <a:r>
              <a:rPr lang="en-US" altLang="ja-JP" sz="2200">
                <a:latin typeface="Verdana" charset="0"/>
                <a:ea typeface="Osaka" charset="0"/>
                <a:cs typeface="Osaka" charset="0"/>
              </a:rPr>
              <a:t>Genome analysis available for u</a:t>
            </a:r>
            <a:r>
              <a:rPr lang="en-US" altLang="ja-JP" sz="2200">
                <a:latin typeface="Verdana" charset="0"/>
                <a:cs typeface="Verdana" charset="0"/>
              </a:rPr>
              <a:t>nder $1,000 dollars</a:t>
            </a:r>
          </a:p>
          <a:p>
            <a:pPr eaLnBrk="1" hangingPunct="1">
              <a:spcBef>
                <a:spcPct val="20000"/>
              </a:spcBef>
              <a:buFont typeface="Arial" charset="0"/>
              <a:buChar char="•"/>
            </a:pPr>
            <a:r>
              <a:rPr lang="en-US" altLang="ja-JP" sz="2200">
                <a:latin typeface="Verdana" charset="0"/>
                <a:cs typeface="Verdana" charset="0"/>
              </a:rPr>
              <a:t>Broadly available in the next 5-10 years </a:t>
            </a:r>
          </a:p>
          <a:p>
            <a:pPr eaLnBrk="1" hangingPunct="1">
              <a:spcBef>
                <a:spcPct val="20000"/>
              </a:spcBef>
              <a:buFont typeface="Arial" charset="0"/>
              <a:buChar char="•"/>
            </a:pPr>
            <a:r>
              <a:rPr lang="en-US" altLang="ja-JP" sz="2200">
                <a:latin typeface="Verdana" charset="0"/>
                <a:cs typeface="Verdana" charset="0"/>
              </a:rPr>
              <a:t>Transforming medical care for the next generation </a:t>
            </a:r>
          </a:p>
        </p:txBody>
      </p:sp>
      <p:sp>
        <p:nvSpPr>
          <p:cNvPr id="20482" name="TextBox 8"/>
          <p:cNvSpPr txBox="1">
            <a:spLocks noChangeArrowheads="1"/>
          </p:cNvSpPr>
          <p:nvPr/>
        </p:nvSpPr>
        <p:spPr bwMode="auto">
          <a:xfrm>
            <a:off x="6002338" y="6565900"/>
            <a:ext cx="3141662"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spcBef>
                <a:spcPct val="20000"/>
              </a:spcBef>
            </a:pPr>
            <a:r>
              <a:rPr lang="en-US" sz="1200">
                <a:latin typeface="Verdana" charset="0"/>
                <a:ea typeface="Osaka" charset="0"/>
                <a:cs typeface="Osaka" charset="0"/>
              </a:rPr>
              <a:t>Image: James Hart, </a:t>
            </a:r>
            <a:r>
              <a:rPr lang="en-US" sz="1200">
                <a:latin typeface="Verdana" charset="0"/>
              </a:rPr>
              <a:t>CC BY-NC-ND 2.0</a:t>
            </a:r>
            <a:endParaRPr lang="en-US" sz="1200">
              <a:latin typeface="Verdana" charset="0"/>
              <a:ea typeface="Osaka" charset="0"/>
              <a:cs typeface="Osaka" charset="0"/>
            </a:endParaRPr>
          </a:p>
        </p:txBody>
      </p:sp>
      <p:sp>
        <p:nvSpPr>
          <p:cNvPr id="20483" name="Rectangle 4"/>
          <p:cNvSpPr>
            <a:spLocks noGrp="1" noChangeArrowheads="1"/>
          </p:cNvSpPr>
          <p:nvPr>
            <p:ph type="subTitle" idx="1"/>
          </p:nvPr>
        </p:nvSpPr>
        <p:spPr>
          <a:xfrm>
            <a:off x="0" y="258763"/>
            <a:ext cx="9144000" cy="584200"/>
          </a:xfrm>
        </p:spPr>
        <p:txBody>
          <a:bodyPr/>
          <a:lstStyle/>
          <a:p>
            <a:pPr defTabSz="-2336800" eaLnBrk="1" hangingPunct="1"/>
            <a:r>
              <a:rPr lang="en-US" sz="2800" b="1">
                <a:solidFill>
                  <a:schemeClr val="tx1"/>
                </a:solidFill>
                <a:latin typeface="Verdana" charset="0"/>
                <a:ea typeface="ＭＳ Ｐゴシック" charset="0"/>
                <a:cs typeface="ＭＳ Ｐゴシック" charset="0"/>
              </a:rPr>
              <a:t>Why might personal genetics matter to you? </a:t>
            </a:r>
          </a:p>
        </p:txBody>
      </p:sp>
      <p:pic>
        <p:nvPicPr>
          <p:cNvPr id="20484" name="Picture 5" descr="3216713992_7bb80883c4_z.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62288" y="2897188"/>
            <a:ext cx="2940050" cy="3919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890336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ext Box 5"/>
          <p:cNvSpPr txBox="1">
            <a:spLocks noChangeArrowheads="1"/>
          </p:cNvSpPr>
          <p:nvPr/>
        </p:nvSpPr>
        <p:spPr bwMode="auto">
          <a:xfrm>
            <a:off x="695325" y="471488"/>
            <a:ext cx="7753350" cy="97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lnSpc>
                <a:spcPct val="95000"/>
              </a:lnSpc>
              <a:spcAft>
                <a:spcPts val="538"/>
              </a:spcAft>
            </a:pPr>
            <a:r>
              <a:rPr lang="en-US" sz="2800" b="1">
                <a:solidFill>
                  <a:srgbClr val="000000"/>
                </a:solidFill>
                <a:latin typeface="Verdana" charset="0"/>
                <a:cs typeface="Verdana" charset="0"/>
              </a:rPr>
              <a:t>The Beery twins</a:t>
            </a:r>
            <a:r>
              <a:rPr lang="ja-JP" altLang="en-US" sz="2800" b="1">
                <a:solidFill>
                  <a:srgbClr val="000000"/>
                </a:solidFill>
                <a:latin typeface="Verdana" charset="0"/>
                <a:cs typeface="Verdana" charset="0"/>
              </a:rPr>
              <a:t>’</a:t>
            </a:r>
            <a:r>
              <a:rPr lang="en-US" altLang="ja-JP" sz="2800" b="1">
                <a:solidFill>
                  <a:srgbClr val="000000"/>
                </a:solidFill>
                <a:latin typeface="Verdana" charset="0"/>
                <a:cs typeface="Verdana" charset="0"/>
              </a:rPr>
              <a:t> story highlights </a:t>
            </a:r>
          </a:p>
          <a:p>
            <a:pPr algn="ctr" eaLnBrk="1" hangingPunct="1">
              <a:lnSpc>
                <a:spcPct val="95000"/>
              </a:lnSpc>
              <a:spcAft>
                <a:spcPts val="538"/>
              </a:spcAft>
            </a:pPr>
            <a:r>
              <a:rPr lang="en-US" sz="2800" b="1">
                <a:solidFill>
                  <a:srgbClr val="000000"/>
                </a:solidFill>
                <a:latin typeface="Verdana" charset="0"/>
                <a:cs typeface="Verdana" charset="0"/>
              </a:rPr>
              <a:t>the promise of personalized medicine</a:t>
            </a:r>
          </a:p>
        </p:txBody>
      </p:sp>
      <p:sp>
        <p:nvSpPr>
          <p:cNvPr id="22530" name="Text Box 8"/>
          <p:cNvSpPr txBox="1">
            <a:spLocks noChangeArrowheads="1"/>
          </p:cNvSpPr>
          <p:nvPr/>
        </p:nvSpPr>
        <p:spPr bwMode="auto">
          <a:xfrm>
            <a:off x="4622800" y="6019800"/>
            <a:ext cx="184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1800" b="1">
              <a:latin typeface="Verdana" charset="0"/>
            </a:endParaRPr>
          </a:p>
        </p:txBody>
      </p:sp>
      <p:sp>
        <p:nvSpPr>
          <p:cNvPr id="22531" name="Rectangle 10"/>
          <p:cNvSpPr>
            <a:spLocks noChangeArrowheads="1"/>
          </p:cNvSpPr>
          <p:nvPr/>
        </p:nvSpPr>
        <p:spPr bwMode="auto">
          <a:xfrm>
            <a:off x="-1692275" y="1457325"/>
            <a:ext cx="184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endParaRPr lang="en-US">
              <a:latin typeface="Verdana" charset="0"/>
            </a:endParaRPr>
          </a:p>
        </p:txBody>
      </p:sp>
      <p:sp>
        <p:nvSpPr>
          <p:cNvPr id="22532" name="TextBox 1"/>
          <p:cNvSpPr txBox="1">
            <a:spLocks noChangeArrowheads="1"/>
          </p:cNvSpPr>
          <p:nvPr/>
        </p:nvSpPr>
        <p:spPr bwMode="auto">
          <a:xfrm>
            <a:off x="6510338" y="6578600"/>
            <a:ext cx="2633662"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en-US" sz="1200">
                <a:latin typeface="Verdana" charset="0"/>
                <a:cs typeface="Verdana" charset="0"/>
              </a:rPr>
              <a:t>http://dystonia.thebeerys.com/</a:t>
            </a:r>
          </a:p>
        </p:txBody>
      </p:sp>
      <p:pic>
        <p:nvPicPr>
          <p:cNvPr id="22533" name="Picture 2" descr="NoahRettaJoeAlexis.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04963" y="1681163"/>
            <a:ext cx="5934075" cy="444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8494970"/>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3730</Words>
  <Application>Microsoft Macintosh PowerPoint</Application>
  <PresentationFormat>On-screen Show (4:3)</PresentationFormat>
  <Paragraphs>188</Paragraphs>
  <Slides>26</Slides>
  <Notes>15</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What are genes?</vt:lpstr>
      <vt:lpstr>Central Dogma of Biology</vt:lpstr>
      <vt:lpstr>DNA in your cells</vt:lpstr>
      <vt:lpstr>PowerPoint Presentation</vt:lpstr>
      <vt:lpstr>Personal Genetics</vt:lpstr>
      <vt:lpstr>PowerPoint Presentation</vt:lpstr>
      <vt:lpstr>PowerPoint Presentation</vt:lpstr>
      <vt:lpstr>PowerPoint Presentation</vt:lpstr>
      <vt:lpstr>PowerPoint Presentation</vt:lpstr>
      <vt:lpstr>PowerPoint Presentation</vt:lpstr>
      <vt:lpstr>PowerPoint Presentation</vt:lpstr>
      <vt:lpstr>Personal Genome Sequencing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PTC Lab</vt:lpstr>
      <vt:lpstr>Ethical, legal, and social issues?</vt:lpstr>
      <vt:lpstr>Informed Consent and Disclosure</vt:lpstr>
      <vt:lpstr>Lab Day 1</vt:lpstr>
      <vt:lpstr>Lab Day 2</vt:lpstr>
      <vt:lpstr>Lab Day 3</vt:lpstr>
      <vt:lpstr>Lab Day 4</vt:lpstr>
    </vt:vector>
  </TitlesOfParts>
  <Company>University of Washington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are genes?</dc:title>
  <dc:creator>Sundipta Rao</dc:creator>
  <cp:lastModifiedBy>Sundipta Rao</cp:lastModifiedBy>
  <cp:revision>2</cp:revision>
  <dcterms:created xsi:type="dcterms:W3CDTF">2017-07-24T19:19:46Z</dcterms:created>
  <dcterms:modified xsi:type="dcterms:W3CDTF">2017-07-24T19:20:17Z</dcterms:modified>
</cp:coreProperties>
</file>

<file path=docProps/thumbnail.jpeg>
</file>